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82" r:id="rId5"/>
    <p:sldId id="283" r:id="rId6"/>
    <p:sldId id="284" r:id="rId7"/>
    <p:sldId id="285" r:id="rId8"/>
    <p:sldId id="270" r:id="rId9"/>
    <p:sldId id="26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3A47D-41F9-4AE6-8AD8-0EE70D639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610FAE3-18A1-4020-A852-9134E688F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4E7468-6EA0-48BD-B654-0E97E859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7837B7-847C-4342-A792-CC105A4F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04B00E-8D84-4998-A3D5-DC97ED70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775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3E6F0-CB0F-4363-A5A7-7BEF674E2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AE5E7A-5F21-4A45-80D4-F857A2476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67194C-AE3D-4106-BEB5-C192247C9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8F2916-D278-4AD6-B912-FDA75C4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A15E33-319C-4B6E-8CC4-B024687F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71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B799FA-B51F-460A-8B03-0A7014D88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C6E263-2758-482A-A524-137948A27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C0EBA-B7AD-46D9-8E88-B738B668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7F3DCA-0F3B-4A68-8B27-135E9316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532643-010A-48CB-A2C6-D1C504ED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962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E53A9-01E0-4AF3-9E29-BC588505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66AC18-86F8-438D-99EE-BEEA36D6E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E11038-5930-47F7-BE1F-0EC9787A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B90686-D253-4102-B9FC-C791CC76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D38969-5BBF-40EF-BA25-F31FEFD0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406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08826-E555-46E6-97A6-14E72278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5159AE-A643-4AC2-AA7B-D6BB7F01E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F55BA8-EF19-4A7B-A1CD-4709003B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8D2A4-80C5-4061-9778-C66C1657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2D235C-AC0D-41C8-AC86-E095180A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631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94283-0574-49C9-B2A6-FB130CD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1200C2-13D8-4D2E-ABE4-C706141E2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A7CE1F-547F-48BA-B592-41431EE41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ED806E-B3EA-4800-8C6B-38099BFE4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FF43AC-0CA1-4423-91CA-7BA8B2E4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93C50D-A3C6-4C27-86F3-8734425F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220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970FC-8B9E-4B7B-96B0-AF37DC16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CAE2E2-0B71-41F3-BCF6-049BD12FF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D20F71-A90B-400A-A821-BF0B1145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4BEDB6-4C6D-406F-B530-EEFD00456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CDE734-C421-468A-92A0-8DDDB5C69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764B92-8A3E-41C9-AA2C-CFF6A2677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3748CF-2677-4B57-A74D-5EEB2C59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E3B97BF-821A-49F2-9E91-E42658FB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29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23FDC-81DB-4F43-BC53-31AF4327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68442A-CE8C-4C6A-BADC-0C6B0FB0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54E440-AF5F-4F05-9BB3-BB830B28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371A1F-D9D3-48BC-86A8-81A02842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5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F0035E-D03F-440D-A720-1569DDD2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5AE7A0-DB22-458B-B0D5-1CF603F3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FDBA69-DB3C-4D25-AE3F-9B774136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633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D81CF-D130-4BA3-AE74-1617F742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AC3F6-B5AB-4836-8A88-5F441495B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3EC485-DBC0-4097-A9D5-9632A69C1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A5A1B5-F270-4BF3-A376-61FFA2B7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078910-3FA6-45B3-BEBC-B219E638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CC4A55-A410-4C18-94A6-A62A29C6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939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D1209-CA62-4F6E-A50C-A0109E3F3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8A83BF-AD47-4AA5-9A10-59A596441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920217-9C03-46AA-B772-60D85E0AD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309C-B640-4531-94C4-B0E281E1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B1F31E-8529-479A-A2AF-2D53BF26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AED30-4B20-4D48-B9F3-5AEB4830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451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669A0A0-2FCF-47BD-8415-37CD8954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7AE0D5-6228-47C4-9E37-6215B7489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A84CEB-B889-43BB-BC9C-F2E178B71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BB3B-1B24-45E0-9AF0-783936F1D443}" type="datetimeFigureOut">
              <a:rPr lang="de-CH" smtClean="0"/>
              <a:t>20.12.2021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18159E-DEE0-421B-9FA5-20D7B8D9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4A9796-8C02-44C6-9947-E505FBA95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100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olzbau-schweiz.ch/de/dienstleistungen/sicherheit-gesundheit/plakat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nlineexambuilder.com/de/kenntnisse-ergonomie/exam-48710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51576-C186-4A9B-AE9F-8656E9294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9" y="640080"/>
            <a:ext cx="6274590" cy="4018341"/>
          </a:xfrm>
          <a:noFill/>
        </p:spPr>
        <p:txBody>
          <a:bodyPr>
            <a:normAutofit/>
          </a:bodyPr>
          <a:lstStyle/>
          <a:p>
            <a:pPr algn="l"/>
            <a:r>
              <a:rPr lang="de-CH" sz="6600">
                <a:solidFill>
                  <a:schemeClr val="accent1"/>
                </a:solidFill>
              </a:rPr>
              <a:t>Firmenlogo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EC7C10-4F68-4F6E-9469-08D0CB13F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9" y="4796852"/>
            <a:ext cx="6274590" cy="1421068"/>
          </a:xfrm>
          <a:noFill/>
        </p:spPr>
        <p:txBody>
          <a:bodyPr>
            <a:normAutofit/>
          </a:bodyPr>
          <a:lstStyle/>
          <a:p>
            <a:pPr algn="l"/>
            <a:r>
              <a:rPr lang="de-CH" dirty="0"/>
              <a:t>Interne Schulung: Ergonomie</a:t>
            </a:r>
          </a:p>
          <a:p>
            <a:pPr algn="l"/>
            <a:endParaRPr lang="de-CH" dirty="0"/>
          </a:p>
          <a:p>
            <a:pPr algn="l"/>
            <a:r>
              <a:rPr lang="de-CH" dirty="0">
                <a:hlinkClick r:id="rId2"/>
              </a:rPr>
              <a:t>Plakat Holzbau Vital</a:t>
            </a:r>
            <a:endParaRPr lang="de-CH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EAF958C-7B9F-4460-9A73-D09EC479D1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85"/>
          <a:stretch/>
        </p:blipFill>
        <p:spPr>
          <a:xfrm>
            <a:off x="279919" y="233265"/>
            <a:ext cx="4337683" cy="639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9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de-CH" b="1" dirty="0"/>
              <a:t>Ergonomie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4" y="1560060"/>
            <a:ext cx="7849130" cy="3475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de-DE" sz="1800" b="0" i="0" u="none" strike="noStrike" baseline="0" dirty="0">
                <a:latin typeface="AvenirLTStd-Book"/>
              </a:rPr>
              <a:t>Gut zu wissen: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Bei gebeugtem oder gedrehtem Rücken werden die Bandscheiben keilförmig zusammengedrückt und um ein vielfaches stärker belastet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Mit der Arbeitsmethode, den richtigen Werkzeugen und der ergonomischen Gestaltung der Arbeitsplätze kann der Bewegungsapparat geschont </a:t>
            </a:r>
            <a:r>
              <a:rPr lang="de-CH" sz="1800" b="0" i="0" u="none" strike="noStrike" baseline="0" dirty="0">
                <a:latin typeface="AvenirLTStd-Book"/>
              </a:rPr>
              <a:t>werden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Bewegung hält die Bandscheiben elastisch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Bei Rückenschmerzen: nicht länger als 2 Tage schonen, wenn möglich aktiv bleiben, Arzt aufsuchen bei nicht nachlassenden Schmerzen oder </a:t>
            </a:r>
            <a:r>
              <a:rPr lang="de-CH" sz="1800" b="0" i="0" u="none" strike="noStrike" baseline="0" dirty="0">
                <a:latin typeface="AvenirLTStd-Book"/>
              </a:rPr>
              <a:t>Taubheitsgefühlen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Monotone Arbeiten, Zeitdruck, oder Arbeiten die eine hohe Präzision erfordern, können zu einer falschen Körperhaltung und Beschwerden </a:t>
            </a:r>
            <a:r>
              <a:rPr lang="de-CH" sz="1800" b="0" i="0" u="none" strike="noStrike" baseline="0" dirty="0">
                <a:latin typeface="AvenirLTStd-Book"/>
              </a:rPr>
              <a:t>führen</a:t>
            </a:r>
            <a:endParaRPr lang="de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DAA0438-CE5F-4F9F-9152-883ECBF94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091" y="1808922"/>
            <a:ext cx="3717909" cy="324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9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de-CH" b="1" dirty="0"/>
              <a:t>Arbeitsplätze einrichten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8878484" cy="263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Werkstatt: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Arbeitshöhe anpassen (z.B. Höhe Elementtisch, Höhe Werkbank, </a:t>
            </a:r>
            <a:r>
              <a:rPr lang="de-CH" sz="1800" b="0" i="0" u="none" strike="noStrike" baseline="0" dirty="0">
                <a:latin typeface="AvenirLTStd-Book"/>
              </a:rPr>
              <a:t>Bürotisch)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bei Niveauunterschieden, z.B. bei Elementtischen, Treppen einsetzen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Transportwege möglichst kurz halten (Material neben Arbeitsplatz lagern)</a:t>
            </a:r>
          </a:p>
          <a:p>
            <a:pPr algn="l"/>
            <a:r>
              <a:rPr lang="de-CH" sz="1800" b="0" i="0" u="none" strike="noStrike" baseline="0" dirty="0">
                <a:latin typeface="AvenirLTStd-Book"/>
              </a:rPr>
              <a:t>Bodenbeschaffenheit beachten </a:t>
            </a:r>
            <a:r>
              <a:rPr lang="de-CH" sz="1800" b="0" i="0" u="none" strike="noStrike" baseline="0" dirty="0">
                <a:latin typeface="Wingdings-Regular"/>
              </a:rPr>
              <a:t> </a:t>
            </a:r>
            <a:r>
              <a:rPr lang="de-CH" sz="1800" b="0" i="0" u="none" strike="noStrike" baseline="0" dirty="0">
                <a:latin typeface="AvenirLTStd-Book"/>
              </a:rPr>
              <a:t>Arbeitsplatzmatten/Anti-Ermüdungsmatten einsetzen</a:t>
            </a:r>
          </a:p>
          <a:p>
            <a:pPr algn="l"/>
            <a:r>
              <a:rPr lang="de-CH" sz="1800" b="0" i="0" u="none" strike="noStrike" baseline="0" dirty="0">
                <a:latin typeface="AvenirLTStd-Book"/>
              </a:rPr>
              <a:t>Arbeitsplätze vor Zugluft schützen</a:t>
            </a:r>
          </a:p>
          <a:p>
            <a:pPr algn="l"/>
            <a:r>
              <a:rPr lang="de-CH" sz="1800" b="0" i="0" u="none" strike="noStrike" baseline="0" dirty="0">
                <a:latin typeface="AvenirLTStd-Book"/>
              </a:rPr>
              <a:t>Büroarbeitsplätze auf Person einstellen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56AE956-0F4C-4FDD-83EB-616A67653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269" y="-7883"/>
            <a:ext cx="28677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5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de-CH" b="1" dirty="0"/>
              <a:t>Arbeitsplätze einrichten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7998420" cy="288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Baustelle:</a:t>
            </a:r>
          </a:p>
          <a:p>
            <a:pPr algn="l"/>
            <a:r>
              <a:rPr lang="de-CH" sz="1800" b="0" i="0" u="none" strike="noStrike" baseline="0" dirty="0">
                <a:latin typeface="AvenirLTStd-Book"/>
              </a:rPr>
              <a:t>Transportable Arbeitsböcke/Arbeitstische einsetzen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Arbeitsplatzzugänge erstellen (Treppen bei Niveauunterschieden, befahrbare Wege für Hilfsmittel usw.)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Arbeitsgerüste/Rollgerüste für optimale Arbeitshöhen einsetzen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auf kurze Transportwege achten (Umschlag- und Lagerplätze so nah </a:t>
            </a:r>
            <a:r>
              <a:rPr lang="de-CH" sz="1800" b="0" i="0" u="none" strike="noStrike" baseline="0" dirty="0">
                <a:latin typeface="AvenirLTStd-Book"/>
              </a:rPr>
              <a:t>wie möglich)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Gerüstpodeste für Materiallager erstellen lassen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Ordnung halten, Stolperstellen vermeiden und für freie Transportwege </a:t>
            </a:r>
            <a:r>
              <a:rPr lang="de-CH" sz="1800" b="0" i="0" u="none" strike="noStrike" baseline="0" dirty="0">
                <a:latin typeface="AvenirLTStd-Book"/>
              </a:rPr>
              <a:t>sorgen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F8C63EA-1CE3-43FD-87A0-9F6587936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269" y="0"/>
            <a:ext cx="28677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4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de-CH" b="1" dirty="0"/>
              <a:t>Hilfsmittel einsetzen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799842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de-DE" sz="1800" b="0" i="0" u="none" strike="noStrike" baseline="0" dirty="0">
                <a:latin typeface="AvenirLTStd-Book"/>
              </a:rPr>
              <a:t>Für den Lastentransport Einsatz von:</a:t>
            </a:r>
          </a:p>
          <a:p>
            <a:r>
              <a:rPr lang="de-DE" sz="1800" b="0" i="0" u="none" strike="noStrike" baseline="0" dirty="0">
                <a:latin typeface="AvenirLTStd-Book"/>
              </a:rPr>
              <a:t>Kranen, Staplern, Teleskopladern</a:t>
            </a:r>
          </a:p>
          <a:p>
            <a:r>
              <a:rPr lang="de-DE" sz="1800" b="0" i="0" u="none" strike="noStrike" baseline="0" dirty="0">
                <a:latin typeface="AvenirLTStd-Book"/>
              </a:rPr>
              <a:t>Waren- und Fassadenaufzügen</a:t>
            </a:r>
          </a:p>
          <a:p>
            <a:r>
              <a:rPr lang="de-DE" sz="1800" b="0" i="0" u="none" strike="noStrike" baseline="0" dirty="0">
                <a:latin typeface="AvenirLTStd-Book"/>
              </a:rPr>
              <a:t>Handhubwagen (</a:t>
            </a:r>
            <a:r>
              <a:rPr lang="de-DE" sz="1800" b="0" i="0" u="none" strike="noStrike" baseline="0" dirty="0" err="1">
                <a:latin typeface="AvenirLTStd-Book"/>
              </a:rPr>
              <a:t>Palettroli</a:t>
            </a:r>
            <a:r>
              <a:rPr lang="de-DE" sz="1800" b="0" i="0" u="none" strike="noStrike" baseline="0" dirty="0">
                <a:latin typeface="AvenirLTStd-Book"/>
              </a:rPr>
              <a:t>), Sackkarren, Hand- und Plattenwagen, Hubtische usw.</a:t>
            </a:r>
          </a:p>
          <a:p>
            <a:endParaRPr lang="de-DE" sz="1800" b="0" i="0" u="none" strike="noStrike" baseline="0" dirty="0">
              <a:latin typeface="AvenirLTStd-Book"/>
            </a:endParaRP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AvenirLTStd-Book"/>
              </a:rPr>
              <a:t>Für die Montage Einsatz von: </a:t>
            </a:r>
          </a:p>
          <a:p>
            <a:r>
              <a:rPr lang="de-DE" sz="1800" b="0" i="0" u="none" strike="noStrike" baseline="0" dirty="0">
                <a:latin typeface="AvenirLTStd-Book"/>
              </a:rPr>
              <a:t>Plattenliften, Montage- und Deckenstützen, provisorischen Auflagehölzer</a:t>
            </a:r>
          </a:p>
          <a:p>
            <a:r>
              <a:rPr lang="de-DE" sz="1800" b="0" i="0" u="none" strike="noStrike" baseline="0" dirty="0">
                <a:latin typeface="AvenirLTStd-Book"/>
              </a:rPr>
              <a:t>Rollgerüste und Podestleitern</a:t>
            </a:r>
          </a:p>
          <a:p>
            <a:r>
              <a:rPr lang="de-DE" sz="1800" b="0" i="0" u="none" strike="noStrike" baseline="0" dirty="0">
                <a:latin typeface="AvenirLTStd-Book"/>
              </a:rPr>
              <a:t>Griffhilfen</a:t>
            </a:r>
          </a:p>
          <a:p>
            <a:r>
              <a:rPr lang="de-DE" sz="1800" b="0" i="0" u="none" strike="noStrike" baseline="0" dirty="0">
                <a:latin typeface="AvenirLTStd-Book"/>
              </a:rPr>
              <a:t>bei Bodenarbeiten </a:t>
            </a:r>
            <a:r>
              <a:rPr lang="de-CH" sz="1800" b="0" i="0" u="none" strike="noStrike" baseline="0" dirty="0">
                <a:latin typeface="AvenirLTStd-Book"/>
              </a:rPr>
              <a:t>Knieschoner usw.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EDF97AC-353B-4F73-A32A-98BB7BDF2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269" y="0"/>
            <a:ext cx="28677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86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de-CH" b="1" dirty="0"/>
              <a:t>Richtig Heben und Tragen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7998420" cy="298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b="0" i="0" u="none" strike="noStrike" baseline="0" dirty="0">
                <a:latin typeface="AvenirLTStd-Book"/>
              </a:rPr>
              <a:t>Schwere Lasten zu zweit tragen oder Lasten aufteilen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Auf sicheren Stand achten, stabile Körperposition einnehmen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Nach Möglichkeit Last beidhändig greifen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Rücken gerade halten, in die Knie gehen, jedoch tiefe Hocke vermeiden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Last nahe am Körper anheben und tragen, Last nicht einseitig tragen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Unter Belastung keine Drehbewegungen, Körper mit der Last </a:t>
            </a:r>
            <a:r>
              <a:rPr lang="de-CH" sz="1800" b="0" i="0" u="none" strike="noStrike" baseline="0" dirty="0">
                <a:latin typeface="AvenirLTStd-Book"/>
              </a:rPr>
              <a:t>mitbewegen</a:t>
            </a:r>
          </a:p>
          <a:p>
            <a:pPr algn="l"/>
            <a:r>
              <a:rPr lang="de-CH" sz="1800" b="0" i="0" u="none" strike="noStrike" baseline="0" dirty="0">
                <a:latin typeface="AvenirLTStd-Book"/>
              </a:rPr>
              <a:t>Keine ruckartigen Bewegungen ausführen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Eigenes Körpergewicht einsetzen, Körper anlehnen/abstützen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31ECBA3-F3A3-48C3-B120-D8E8DE465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269" y="0"/>
            <a:ext cx="28677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0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de-CH" b="1" dirty="0"/>
              <a:t>Regeln für eine gesunden Bewegungsapparat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2503105"/>
            <a:ext cx="6766939" cy="1851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800" b="0" i="0" u="none" strike="noStrike" baseline="0" dirty="0">
                <a:latin typeface="AvenirLTStd-Book"/>
              </a:rPr>
              <a:t>Arbeitsplätze optimal einrichten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Hilfsmittel einsetzen: Hubtisch, Kran, Lift, Stapler usw.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Transportwege frei und kurz halten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Rücken gerade, in die Knie, keine Verdrehungen, zu zweit Heben</a:t>
            </a:r>
          </a:p>
          <a:p>
            <a:pPr algn="l"/>
            <a:r>
              <a:rPr lang="de-DE" sz="1800" b="0" i="0" u="none" strike="noStrike" baseline="0" dirty="0">
                <a:latin typeface="AvenirLTStd-Book"/>
              </a:rPr>
              <a:t>Sicheren Stand und freie Sicht halten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991EA0D-E7F2-4C18-985B-F35329103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838" y="1750980"/>
            <a:ext cx="3045443" cy="442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40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943A0-F8DB-4F5D-8E1E-E153A385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Testfragen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C0D6A353-E8D4-4E01-A0A9-F2222B98D2A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166282" cy="880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CH" sz="2000" dirty="0">
                <a:hlinkClick r:id="rId2"/>
              </a:rPr>
              <a:t>Link zu Testfragen Ergonomie</a:t>
            </a:r>
            <a:endParaRPr lang="de-CH" sz="2000" dirty="0"/>
          </a:p>
          <a:p>
            <a:endParaRPr lang="de-CH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2DF15B6-D8D8-46DD-9F95-AFD487ED6F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85"/>
          <a:stretch/>
        </p:blipFill>
        <p:spPr>
          <a:xfrm>
            <a:off x="7473821" y="365125"/>
            <a:ext cx="4337683" cy="6391469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509C2C1-6F85-4817-8F40-6E6DFE8643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630967"/>
            <a:ext cx="2936773" cy="2968794"/>
          </a:xfrm>
          <a:prstGeom prst="rect">
            <a:avLst/>
          </a:prstGeom>
        </p:spPr>
      </p:pic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2163331E-A5E7-449D-8E1E-DC6B9E94FF92}"/>
              </a:ext>
            </a:extLst>
          </p:cNvPr>
          <p:cNvSpPr txBox="1">
            <a:spLocks/>
          </p:cNvSpPr>
          <p:nvPr/>
        </p:nvSpPr>
        <p:spPr>
          <a:xfrm>
            <a:off x="762853" y="3275178"/>
            <a:ext cx="2779337" cy="355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CH" sz="1400" dirty="0"/>
              <a:t>QR-Code zu Testfragen Ergonomie: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90518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39FFC-5610-4793-82A3-610BAC93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13952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de-CH" sz="5400" b="1" dirty="0">
                <a:solidFill>
                  <a:srgbClr val="FFFF00"/>
                </a:solidFill>
              </a:rPr>
              <a:t>Nur Heben und Tragen, was Frau/Mann kann ertragen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4DE3A-DC2F-4DA4-92B1-B7D6733D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1631"/>
            <a:ext cx="10515600" cy="2605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CH" sz="4000" dirty="0"/>
              <a:t>Viel Erfolg und unfallfreie Zeit wünscht euch</a:t>
            </a:r>
          </a:p>
          <a:p>
            <a:pPr marL="0" indent="0" algn="ctr">
              <a:buNone/>
            </a:pPr>
            <a:endParaRPr lang="de-CH" sz="4000" dirty="0"/>
          </a:p>
          <a:p>
            <a:pPr marL="0" indent="0" algn="ctr">
              <a:buNone/>
            </a:pPr>
            <a:r>
              <a:rPr lang="de-CH" sz="4000" dirty="0"/>
              <a:t> </a:t>
            </a:r>
            <a:r>
              <a:rPr lang="de-CH" sz="4000" dirty="0">
                <a:solidFill>
                  <a:schemeClr val="bg1">
                    <a:lumMod val="65000"/>
                  </a:schemeClr>
                </a:solidFill>
              </a:rPr>
              <a:t>Name Firma</a:t>
            </a:r>
          </a:p>
        </p:txBody>
      </p:sp>
    </p:spTree>
    <p:extLst>
      <p:ext uri="{BB962C8B-B14F-4D97-AF65-F5344CB8AC3E}">
        <p14:creationId xmlns:p14="http://schemas.microsoft.com/office/powerpoint/2010/main" val="2062658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</Words>
  <Application>Microsoft Office PowerPoint</Application>
  <PresentationFormat>Breitbild</PresentationFormat>
  <Paragraphs>60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AvenirLTStd-Book</vt:lpstr>
      <vt:lpstr>Calibri</vt:lpstr>
      <vt:lpstr>Calibri Light</vt:lpstr>
      <vt:lpstr>Wingdings-Regular</vt:lpstr>
      <vt:lpstr>Office</vt:lpstr>
      <vt:lpstr>Firmenlogo</vt:lpstr>
      <vt:lpstr>Ergonomie</vt:lpstr>
      <vt:lpstr>Arbeitsplätze einrichten</vt:lpstr>
      <vt:lpstr>Arbeitsplätze einrichten</vt:lpstr>
      <vt:lpstr>Hilfsmittel einsetzen</vt:lpstr>
      <vt:lpstr>Richtig Heben und Tragen</vt:lpstr>
      <vt:lpstr>Regeln für eine gesunden Bewegungsapparat</vt:lpstr>
      <vt:lpstr>Testfragen</vt:lpstr>
      <vt:lpstr>Nur Heben und Tragen, was Frau/Mann kann ertragen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Firmenlogo</dc:title>
  <dc:creator>Daniel Küng</dc:creator>
  <cp:lastModifiedBy>Daniel Küng</cp:lastModifiedBy>
  <cp:revision>47</cp:revision>
  <dcterms:created xsi:type="dcterms:W3CDTF">2019-10-02T12:08:48Z</dcterms:created>
  <dcterms:modified xsi:type="dcterms:W3CDTF">2021-12-20T06:46:28Z</dcterms:modified>
</cp:coreProperties>
</file>