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0" r:id="rId4"/>
    <p:sldId id="282" r:id="rId5"/>
    <p:sldId id="283" r:id="rId6"/>
    <p:sldId id="284" r:id="rId7"/>
    <p:sldId id="285" r:id="rId8"/>
    <p:sldId id="270" r:id="rId9"/>
    <p:sldId id="26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pertext" initials="a" lastIdx="1" clrIdx="0">
    <p:extLst>
      <p:ext uri="{19B8F6BF-5375-455C-9EA6-DF929625EA0E}">
        <p15:presenceInfo xmlns:p15="http://schemas.microsoft.com/office/powerpoint/2012/main" userId="Supertex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2-24T01:31:27.668" idx="1">
    <p:pos x="10" y="202"/>
    <p:text>Bitte prüfen: Seite auf Italienisch nicht verfuegbar</p:text>
    <p:extLst>
      <p:ext uri="{C676402C-5697-4E1C-873F-D02D1690AC5C}">
        <p15:threadingInfo xmlns:p15="http://schemas.microsoft.com/office/powerpoint/2012/main" timeZoneBias="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3A47D-41F9-4AE6-8AD8-0EE70D639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610FAE3-18A1-4020-A852-9134E688F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4E7468-6EA0-48BD-B654-0E97E859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7837B7-847C-4342-A792-CC105A4F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04B00E-8D84-4998-A3D5-DC97ED70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775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D3E6F0-CB0F-4363-A5A7-7BEF674E2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AE5E7A-5F21-4A45-80D4-F857A2476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67194C-AE3D-4106-BEB5-C192247C9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8F2916-D278-4AD6-B912-FDA75C42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A15E33-319C-4B6E-8CC4-B024687FC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715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6B799FA-B51F-460A-8B03-0A7014D88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C6E263-2758-482A-A524-137948A27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8C0EBA-B7AD-46D9-8E88-B738B668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7F3DCA-0F3B-4A68-8B27-135E9316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532643-010A-48CB-A2C6-D1C504ED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962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E53A9-01E0-4AF3-9E29-BC5885057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66AC18-86F8-438D-99EE-BEEA36D6E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E11038-5930-47F7-BE1F-0EC9787A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B90686-D253-4102-B9FC-C791CC76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D38969-5BBF-40EF-BA25-F31FEFD0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406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08826-E555-46E6-97A6-14E722783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5159AE-A643-4AC2-AA7B-D6BB7F01E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F55BA8-EF19-4A7B-A1CD-4709003B7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8D2A4-80C5-4061-9778-C66C16572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2D235C-AC0D-41C8-AC86-E095180A9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631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94283-0574-49C9-B2A6-FB130CD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1200C2-13D8-4D2E-ABE4-C706141E2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A7CE1F-547F-48BA-B592-41431EE41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ED806E-B3EA-4800-8C6B-38099BFE4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FF43AC-0CA1-4423-91CA-7BA8B2E4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93C50D-A3C6-4C27-86F3-8734425F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220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970FC-8B9E-4B7B-96B0-AF37DC16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CAE2E2-0B71-41F3-BCF6-049BD12FF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D20F71-A90B-400A-A821-BF0B11452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84BEDB6-4C6D-406F-B530-EEFD00456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CCDE734-C421-468A-92A0-8DDDB5C69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764B92-8A3E-41C9-AA2C-CFF6A2677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03748CF-2677-4B57-A74D-5EEB2C594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E3B97BF-821A-49F2-9E91-E42658FB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29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23FDC-81DB-4F43-BC53-31AF4327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868442A-CE8C-4C6A-BADC-0C6B0FB0E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B54E440-AF5F-4F05-9BB3-BB830B28F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5371A1F-D9D3-48BC-86A8-81A02842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54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F0035E-D03F-440D-A720-1569DDD2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A5AE7A0-DB22-458B-B0D5-1CF603F3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FDBA69-DB3C-4D25-AE3F-9B774136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633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D81CF-D130-4BA3-AE74-1617F742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AC3F6-B5AB-4836-8A88-5F441495B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3EC485-DBC0-4097-A9D5-9632A69C1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A5A1B5-F270-4BF3-A376-61FFA2B73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078910-3FA6-45B3-BEBC-B219E6383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CC4A55-A410-4C18-94A6-A62A29C6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4939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D1209-CA62-4F6E-A50C-A0109E3F3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8A83BF-AD47-4AA5-9A10-59A596441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920217-9C03-46AA-B772-60D85E0AD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29309C-B640-4531-94C4-B0E281E12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B1F31E-8529-479A-A2AF-2D53BF26A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6AED30-4B20-4D48-B9F3-5AEB4830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451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669A0A0-2FCF-47BD-8415-37CD8954E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7AE0D5-6228-47C4-9E37-6215B7489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A84CEB-B889-43BB-BC9C-F2E178B71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FBB3B-1B24-45E0-9AF0-783936F1D443}" type="datetimeFigureOut">
              <a:rPr lang="de-CH" smtClean="0"/>
              <a:t>09.05.2022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18159E-DEE0-421B-9FA5-20D7B8D91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4A9796-8C02-44C6-9947-E505FBA95D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100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olzbau-schweiz.ch/it/offerte-dei-settori-specialistici/sicurezza-e-salute/manifesti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lineexambuilder.com/de/kenntnisse-ergonomie/exam-487106" TargetMode="External"/><Relationship Id="rId2" Type="http://schemas.openxmlformats.org/officeDocument/2006/relationships/hyperlink" Target="https://www.onlineexambuilder.com/it/ergonomia/exam-494337" TargetMode="External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51576-C186-4A9B-AE9F-8656E9294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7329" y="640080"/>
            <a:ext cx="6274590" cy="4018341"/>
          </a:xfrm>
          <a:noFill/>
        </p:spPr>
        <p:txBody>
          <a:bodyPr>
            <a:normAutofit/>
          </a:bodyPr>
          <a:lstStyle/>
          <a:p>
            <a:pPr algn="l"/>
            <a:r>
              <a:rPr lang="it-CH" sz="6600">
                <a:solidFill>
                  <a:schemeClr val="accent1"/>
                </a:solidFill>
              </a:rPr>
              <a:t>Logo aziendale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EC7C10-4F68-4F6E-9469-08D0CB13F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7329" y="4796852"/>
            <a:ext cx="6274590" cy="1421068"/>
          </a:xfrm>
          <a:noFill/>
        </p:spPr>
        <p:txBody>
          <a:bodyPr>
            <a:normAutofit/>
          </a:bodyPr>
          <a:lstStyle/>
          <a:p>
            <a:pPr algn="l"/>
            <a:r>
              <a:rPr lang="it-CH"/>
              <a:t>Formazione interna: Ergonomia</a:t>
            </a:r>
          </a:p>
          <a:p>
            <a:pPr algn="l"/>
            <a:endParaRPr lang="de-CH" dirty="0"/>
          </a:p>
          <a:p>
            <a:pPr algn="l"/>
            <a:r>
              <a:rPr lang="it-CH">
                <a:hlinkClick r:id="rId2"/>
              </a:rPr>
              <a:t>Manifesto Holzbau Vital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C0C1516-F8E5-4A2A-AD8C-8C2267F7D5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020" y="376479"/>
            <a:ext cx="4218290" cy="610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39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it-CH" b="1"/>
              <a:t>Ergonomia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4" y="1560060"/>
            <a:ext cx="7849130" cy="3475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it-CH" sz="1800" b="0" i="0" u="none" strike="noStrike" baseline="0">
                <a:latin typeface="AvenirLTStd-Book"/>
              </a:rPr>
              <a:t>Buono a sapersi: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Con la schiena piegata o in torsione, i dischi intervertebrali si comprimono a forma di cuneo e vengono sollecitati molto più pesantemente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Seguendo un metodo di lavoro corretto, utilizzando i giusti strumenti e configurando in maniera ergonomica i luoghi di lavoro è possibile salvaguardare l’apparato locomotore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Il movimento mantiene elastici i dischi intervertebrali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In caso di dolori alla schiena: non restare a riposo per più di 2 giorni, se possibile rimanere attivi e consultare un medico se il dolore o la sensazione di intorpidimento non si placa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Lavori ripetitivi, sotto pressione o che richiedono un alto livello di precisione possono causare posture errate e disturbi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AE8D579-A907-46E0-8215-176A4D207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188" y="1560061"/>
            <a:ext cx="3737803" cy="3833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29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it-CH" b="1"/>
              <a:t>Allestimento dei luoghi di lavoro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1750980"/>
            <a:ext cx="8878484" cy="313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CH" sz="2000" dirty="0">
                <a:latin typeface="Arial" panose="020B0604020202020204" pitchFamily="34" charset="0"/>
                <a:cs typeface="Arial" panose="020B0604020202020204" pitchFamily="34" charset="0"/>
              </a:rPr>
              <a:t>Laboratorio:</a:t>
            </a:r>
          </a:p>
          <a:p>
            <a:pPr algn="l"/>
            <a:r>
              <a:rPr lang="it-CH" sz="1800" b="0" i="0" u="none" strike="noStrike" baseline="0" dirty="0">
                <a:latin typeface="AvenirLTStd-Book"/>
              </a:rPr>
              <a:t>Regolare l’altezza di lavoro (ad es. altezza tavolo per pareti, altezza banco di lavoro, scrivania)</a:t>
            </a:r>
          </a:p>
          <a:p>
            <a:pPr algn="l"/>
            <a:r>
              <a:rPr lang="it-CH" sz="1800" b="0" i="0" u="none" strike="noStrike" baseline="0" dirty="0">
                <a:latin typeface="AvenirLTStd-Book"/>
              </a:rPr>
              <a:t>In caso di livelli sfalsati, ad es. tavoli per pareti, impiegare delle scale</a:t>
            </a:r>
          </a:p>
          <a:p>
            <a:pPr algn="l"/>
            <a:r>
              <a:rPr lang="it-CH" sz="1800" b="0" i="0" u="none" strike="noStrike" baseline="0" dirty="0">
                <a:latin typeface="AvenirLTStd-Book"/>
              </a:rPr>
              <a:t>Mantenere più brevi possibile le vie di trasporto (depositare il materiale vicino al luogo di lavoro)</a:t>
            </a:r>
          </a:p>
          <a:p>
            <a:pPr algn="l"/>
            <a:r>
              <a:rPr lang="it-CH" sz="1800" b="0" i="0" u="none" strike="noStrike" baseline="0" dirty="0">
                <a:latin typeface="AvenirLTStd-Book"/>
              </a:rPr>
              <a:t>Tenere conto delle caratteristiche del suolo </a:t>
            </a:r>
            <a:r>
              <a:rPr lang="it-CH" sz="1800" b="0" i="0" u="none" strike="noStrike" baseline="0" dirty="0">
                <a:latin typeface="Wingdings-Regular"/>
              </a:rPr>
              <a:t> </a:t>
            </a:r>
            <a:r>
              <a:rPr lang="it-CH" sz="1800" b="0" i="0" u="none" strike="noStrike" baseline="0" dirty="0">
                <a:latin typeface="AvenirLTStd-Book"/>
              </a:rPr>
              <a:t>impiegare tappetini da lavoro/antifatica</a:t>
            </a:r>
          </a:p>
          <a:p>
            <a:pPr algn="l"/>
            <a:r>
              <a:rPr lang="it-CH" sz="1800" b="0" i="0" u="none" strike="noStrike" baseline="0" dirty="0">
                <a:latin typeface="AvenirLTStd-Book"/>
              </a:rPr>
              <a:t>Proteggere i luoghi di lavoro dalle correnti d’aria</a:t>
            </a:r>
          </a:p>
          <a:p>
            <a:pPr algn="l"/>
            <a:r>
              <a:rPr lang="it-CH" sz="1800" b="0" i="0" u="none" strike="noStrike" baseline="0" dirty="0">
                <a:latin typeface="AvenirLTStd-Book"/>
              </a:rPr>
              <a:t>Predisporre i luoghi di lavoro in ufficio in base alla persona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CC82DC5-7F56-4FB4-9F2C-5B73AC205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9978" y="0"/>
            <a:ext cx="27720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05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it-CH" b="1"/>
              <a:t>Allestimento dei luoghi di lavoro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1750980"/>
            <a:ext cx="7998420" cy="288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CH" sz="2000">
                <a:latin typeface="Arial" panose="020B0604020202020204" pitchFamily="34" charset="0"/>
                <a:cs typeface="Arial" panose="020B0604020202020204" pitchFamily="34" charset="0"/>
              </a:rPr>
              <a:t>Cantiere: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Impiegare cavalletti/tavoli da lavoro trasportabili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Creare accessi al luogo di lavoro (scale in caso di livelli sfalsati, vie percorribili per mezzi ausiliari ecc.)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Impiegare ponteggi di lavoro/ponteggi mobili su ruote per un’altezza di lavoro ottimale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Mantenere brevi le vie di trasporto (aree di trasbordo e stoccaggio il più possibile vicine)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Far creare dei sistemi di ponteggio per lo stoccaggio del materiale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Mantenere l’ordine, evitare pericoli di inciampo e assicurare che le vie di trasporto restino libere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101D2DF-D82A-4854-B867-FF0AF71F9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9978" y="0"/>
            <a:ext cx="27720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746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it-CH" b="1"/>
              <a:t>Utilizzare i mezzi ausiliari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1750980"/>
            <a:ext cx="7998420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it-CH" sz="1800" b="0" i="0" u="none" strike="noStrike" baseline="0">
                <a:latin typeface="AvenirLTStd-Book"/>
              </a:rPr>
              <a:t>Per il trasporto di carichi utilizzare:</a:t>
            </a:r>
          </a:p>
          <a:p>
            <a:r>
              <a:rPr lang="it-CH" sz="1800" b="0" i="0" u="none" strike="noStrike" baseline="0">
                <a:latin typeface="AvenirLTStd-Book"/>
              </a:rPr>
              <a:t>gru, carrelli elevatori, sollevatori telescopici</a:t>
            </a:r>
          </a:p>
          <a:p>
            <a:r>
              <a:rPr lang="it-CH" sz="1800" b="0" i="0" u="none" strike="noStrike" baseline="0">
                <a:latin typeface="AvenirLTStd-Book"/>
              </a:rPr>
              <a:t>montacarichi e ascensori per la pulizia delle facciate</a:t>
            </a:r>
          </a:p>
          <a:p>
            <a:r>
              <a:rPr lang="it-CH" sz="1800" b="0" i="0" u="none" strike="noStrike" baseline="0">
                <a:latin typeface="AvenirLTStd-Book"/>
              </a:rPr>
              <a:t>transpallet, carrelli portasacchi, carrelli a mano e portalastre, piattaforme elevabili ecc.</a:t>
            </a:r>
          </a:p>
          <a:p>
            <a:endParaRPr lang="de-DE" sz="1800" b="0" i="0" u="none" strike="noStrike" baseline="0" dirty="0">
              <a:latin typeface="AvenirLTStd-Book"/>
            </a:endParaRPr>
          </a:p>
          <a:p>
            <a:pPr marL="0" indent="0" algn="l">
              <a:buNone/>
            </a:pPr>
            <a:r>
              <a:rPr lang="it-CH" sz="1800" b="0" i="0" u="none" strike="noStrike" baseline="0">
                <a:latin typeface="AvenirLTStd-Book"/>
              </a:rPr>
              <a:t>Per il montaggio utilizzare: </a:t>
            </a:r>
          </a:p>
          <a:p>
            <a:r>
              <a:rPr lang="it-CH" sz="1800" b="0" i="0" u="none" strike="noStrike" baseline="0">
                <a:latin typeface="AvenirLTStd-Book"/>
              </a:rPr>
              <a:t>alzalastre, puntelli per montaggio e soffitto, travi di supporto temporanee</a:t>
            </a:r>
          </a:p>
          <a:p>
            <a:r>
              <a:rPr lang="it-CH" sz="1800" b="0" i="0" u="none" strike="noStrike" baseline="0">
                <a:latin typeface="AvenirLTStd-Book"/>
              </a:rPr>
              <a:t>ponteggi mobili su ruote e scale a palchetto</a:t>
            </a:r>
          </a:p>
          <a:p>
            <a:r>
              <a:rPr lang="it-CH" sz="1800" b="0" i="0" u="none" strike="noStrike" baseline="0">
                <a:latin typeface="AvenirLTStd-Book"/>
              </a:rPr>
              <a:t>ausili per impugnature</a:t>
            </a:r>
          </a:p>
          <a:p>
            <a:r>
              <a:rPr lang="it-CH" sz="1800" b="0" i="0" u="none" strike="noStrike" baseline="0">
                <a:latin typeface="AvenirLTStd-Book"/>
              </a:rPr>
              <a:t>ginocchiere per lavori al pavimento ecc.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4D923C-BE83-44CC-A9ED-17563B30FF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9978" y="0"/>
            <a:ext cx="27720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860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it-CH" b="1"/>
              <a:t>Sollevare e trasportare correttamente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1750980"/>
            <a:ext cx="7998420" cy="298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CH" sz="1800" b="0" i="0" u="none" strike="noStrike" baseline="0">
                <a:latin typeface="AvenirLTStd-Book"/>
              </a:rPr>
              <a:t>Trasportare i carichi pesanti in due oppure suddividere il carico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Trovare una posizione sicura e assumere una posizione del corpo stabile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Afferrare possibilmente i carichi con due mani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Mantenere la schiena dritta, piegare le ginocchia ma evitare posizioni a gambe piegate troppo basse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Sollevare e trasportare i carichi vicino al corpo, non trasportare i carichi solo da un lato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Non ruotare il corpo quando è sotto sforzo e muoverlo insieme al carico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Non fare movimenti a scatti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Utilizzare il proprio peso corporeo, appoggiare/sostenere il corpo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51F53CE-2350-D66D-A2F8-20D08AB546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6943" y="18574"/>
            <a:ext cx="2915057" cy="682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0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85" y="234497"/>
            <a:ext cx="10515600" cy="1325563"/>
          </a:xfrm>
        </p:spPr>
        <p:txBody>
          <a:bodyPr/>
          <a:lstStyle/>
          <a:p>
            <a:r>
              <a:rPr lang="it-CH" b="1"/>
              <a:t>Regole per un apparato locomotore sano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45785" y="2503105"/>
            <a:ext cx="6766939" cy="1851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CH" sz="1800" b="0" i="0" u="none" strike="noStrike" baseline="0">
                <a:latin typeface="AvenirLTStd-Book"/>
              </a:rPr>
              <a:t>Allestire i luoghi di lavoro in modo ottimale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Utilizzare i mezzi ausiliari: piattaforma elevabile, gru, sollevatore, carrello elevatore ecc.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Mantenere le vie di trasporto libere e brevi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Schiena dritta, ginocchia piegate, evitare torsioni, sollevare i carichi in due</a:t>
            </a:r>
          </a:p>
          <a:p>
            <a:pPr algn="l"/>
            <a:r>
              <a:rPr lang="it-CH" sz="1800" b="0" i="0" u="none" strike="noStrike" baseline="0">
                <a:latin typeface="AvenirLTStd-Book"/>
              </a:rPr>
              <a:t>Mantenere una posizione stabile e la visuale libera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41CE3F6-430A-46A1-BD0B-EF3E68BD0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2926" y="1560060"/>
            <a:ext cx="3579143" cy="518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40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943A0-F8DB-4F5D-8E1E-E153A385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/>
              <a:t>Test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C0D6A353-E8D4-4E01-A0A9-F2222B98D2A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166282" cy="880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CH" sz="2000" dirty="0">
                <a:hlinkClick r:id="rId2"/>
              </a:rPr>
              <a:t>Link al test Ergonomia</a:t>
            </a:r>
            <a:endParaRPr lang="it-CH" sz="2000" dirty="0">
              <a:hlinkClick r:id="rId3"/>
            </a:endParaRPr>
          </a:p>
          <a:p>
            <a:endParaRPr lang="de-CH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2163331E-A5E7-449D-8E1E-DC6B9E94FF92}"/>
              </a:ext>
            </a:extLst>
          </p:cNvPr>
          <p:cNvSpPr txBox="1">
            <a:spLocks/>
          </p:cNvSpPr>
          <p:nvPr/>
        </p:nvSpPr>
        <p:spPr>
          <a:xfrm>
            <a:off x="762853" y="3275178"/>
            <a:ext cx="2779337" cy="35578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CH" sz="1400"/>
              <a:t>Codice QR per accedere al test Ergonomia:</a:t>
            </a:r>
          </a:p>
          <a:p>
            <a:endParaRPr lang="de-CH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D742AA0F-2C07-4EC5-AD5F-46CB88DEDA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7884" y="365125"/>
            <a:ext cx="4218290" cy="610504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6C3F347-8B4B-6099-F8E2-FD0382C8CE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08" y="3630967"/>
            <a:ext cx="3227033" cy="322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18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839FFC-5610-4793-82A3-610BAC936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13952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it-CH" sz="5400" b="1">
                <a:solidFill>
                  <a:srgbClr val="FFFF00"/>
                </a:solidFill>
              </a:rPr>
              <a:t>Sollevare e trasportare solo ciò che si può sopportare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4DE3A-DC2F-4DA4-92B1-B7D6733DE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1631"/>
            <a:ext cx="10515600" cy="2605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CH" sz="4000"/>
              <a:t>Vi auguriamo il meglio e un lavoro senza incidenti</a:t>
            </a:r>
          </a:p>
          <a:p>
            <a:pPr marL="0" indent="0" algn="ctr">
              <a:buNone/>
            </a:pPr>
            <a:endParaRPr lang="de-CH" sz="4000" dirty="0"/>
          </a:p>
          <a:p>
            <a:pPr marL="0" indent="0" algn="ctr">
              <a:buNone/>
            </a:pPr>
            <a:r>
              <a:rPr lang="it-CH" sz="4000"/>
              <a:t> </a:t>
            </a:r>
            <a:r>
              <a:rPr lang="it-CH" sz="4000">
                <a:solidFill>
                  <a:schemeClr val="bg1">
                    <a:lumMod val="65000"/>
                  </a:schemeClr>
                </a:solidFill>
              </a:rPr>
              <a:t>Nome azienda</a:t>
            </a:r>
          </a:p>
        </p:txBody>
      </p:sp>
    </p:spTree>
    <p:extLst>
      <p:ext uri="{BB962C8B-B14F-4D97-AF65-F5344CB8AC3E}">
        <p14:creationId xmlns:p14="http://schemas.microsoft.com/office/powerpoint/2010/main" val="2062658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574</Words>
  <Application>Microsoft Office PowerPoint</Application>
  <PresentationFormat>Breitbild</PresentationFormat>
  <Paragraphs>60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AvenirLTStd-Book</vt:lpstr>
      <vt:lpstr>Calibri</vt:lpstr>
      <vt:lpstr>Calibri Light</vt:lpstr>
      <vt:lpstr>Wingdings-Regular</vt:lpstr>
      <vt:lpstr>Office</vt:lpstr>
      <vt:lpstr>Logo aziendale</vt:lpstr>
      <vt:lpstr>Ergonomia</vt:lpstr>
      <vt:lpstr>Allestimento dei luoghi di lavoro</vt:lpstr>
      <vt:lpstr>Allestimento dei luoghi di lavoro</vt:lpstr>
      <vt:lpstr>Utilizzare i mezzi ausiliari</vt:lpstr>
      <vt:lpstr>Sollevare e trasportare correttamente</vt:lpstr>
      <vt:lpstr>Regole per un apparato locomotore sano</vt:lpstr>
      <vt:lpstr>Test</vt:lpstr>
      <vt:lpstr>Sollevare e trasportare solo ciò che si può sopportare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Firmenlogo</dc:title>
  <dc:creator>Supertext</dc:creator>
  <cp:lastModifiedBy>Philipp Bürgi</cp:lastModifiedBy>
  <cp:revision>51</cp:revision>
  <dcterms:created xsi:type="dcterms:W3CDTF">2019-10-02T12:08:48Z</dcterms:created>
  <dcterms:modified xsi:type="dcterms:W3CDTF">2022-05-09T14:05:20Z</dcterms:modified>
</cp:coreProperties>
</file>