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87" r:id="rId5"/>
    <p:sldId id="290" r:id="rId6"/>
    <p:sldId id="293" r:id="rId7"/>
    <p:sldId id="288" r:id="rId8"/>
    <p:sldId id="289" r:id="rId9"/>
    <p:sldId id="292" r:id="rId10"/>
    <p:sldId id="291" r:id="rId11"/>
    <p:sldId id="285" r:id="rId12"/>
    <p:sldId id="294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olzbau-schweiz.ch/it/offerte-dei-settori-specialistici/sicurezza-e-salute/manifest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exambuilder.com/de/kenntnisse-fassadengerust/exam-501860" TargetMode="External"/><Relationship Id="rId2" Type="http://schemas.openxmlformats.org/officeDocument/2006/relationships/hyperlink" Target="https://www.onlineexambuilder.com/de/ponteggi-per-facciate/exam-5114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it-CH" sz="6600">
                <a:solidFill>
                  <a:schemeClr val="accent1"/>
                </a:solidFill>
              </a:rPr>
              <a:t>Logo aziendale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it-CH" dirty="0"/>
              <a:t>Formazione interna: Ponteggi per facciate</a:t>
            </a:r>
          </a:p>
          <a:p>
            <a:pPr algn="l"/>
            <a:endParaRPr lang="de-CH" dirty="0"/>
          </a:p>
          <a:p>
            <a:pPr algn="l"/>
            <a:r>
              <a:rPr lang="it-CH" dirty="0">
                <a:hlinkClick r:id="rId2"/>
              </a:rPr>
              <a:t>Manifesto Holzbau Vital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86C789-9C57-FD6C-F3E1-AFEFC1412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7" y="0"/>
            <a:ext cx="481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C026F-78D8-404F-9E1E-F20A8D84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3200" b="0" i="0" u="none" strike="noStrike" baseline="0" dirty="0">
                <a:solidFill>
                  <a:srgbClr val="0070C0"/>
                </a:solidFill>
                <a:latin typeface="AvenirLTStd-Book"/>
              </a:rPr>
              <a:t>Punti per il controllo visivo giornaliero da parte degli utilizzatori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4C6CD-6E30-4682-A357-6F4A04A6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745014" cy="4579882"/>
          </a:xfrm>
        </p:spPr>
        <p:txBody>
          <a:bodyPr>
            <a:normAutofit lnSpcReduction="10000"/>
          </a:bodyPr>
          <a:lstStyle/>
          <a:p>
            <a:pPr algn="l"/>
            <a:r>
              <a:rPr lang="it-CH" sz="1800" b="0" i="0" u="none" strike="noStrike" baseline="0">
                <a:latin typeface="AvenirLTStd-Book"/>
              </a:rPr>
              <a:t>Il ponteggio è ancorato visibilmente contro il ribaltamento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Distanza del manto dalla parete inferiore a 30 cm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Gli accessi sono tenuti liberi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Sono disponibili sufficienti accessi e scale</a:t>
            </a:r>
          </a:p>
          <a:p>
            <a:pPr algn="l"/>
            <a:r>
              <a:rPr lang="it-CH" sz="1800">
                <a:latin typeface="AvenirLTStd-Book"/>
              </a:rPr>
              <a:t>I manti dei ponteggi sono presenti su tutta la superficie e assicurati contro lo spostamento e il sollevamento</a:t>
            </a:r>
          </a:p>
          <a:p>
            <a:pPr algn="l"/>
            <a:r>
              <a:rPr lang="it-CH" sz="1800">
                <a:latin typeface="AvenirLTStd-Book"/>
              </a:rPr>
              <a:t>I manti dei ponteggi sono liberi da materiale in eccesso, neve ecc.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I parapetti sono completamente presenti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I parapetti frontali sono presenti alle estremità dei passaggi e delle scale dei ponteggi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Parete di protezione da copritetto: la «rete» è collegata in modo stabile alla sbarra del ponteggio (non alla tavola)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I manti, i parapetti e le sbarre non presentano deformazioni, fessure o fratture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E884F5-8E27-F4AD-C2A9-065B814A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314" y="1690688"/>
            <a:ext cx="3871675" cy="38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CH" sz="4000" b="1"/>
              <a:t>Regole per ponteggi per facciate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CH" sz="2000">
                <a:latin typeface="AvenirLTStd-Book"/>
              </a:rPr>
              <a:t>Ponteggi per facciate per costruzioni di altezza superiore a 3 m (OLCostr)</a:t>
            </a:r>
          </a:p>
          <a:p>
            <a:r>
              <a:rPr lang="it-CH" sz="2000" b="0" i="0" u="none" strike="noStrike" baseline="0">
                <a:latin typeface="AvenirLTStd-Book"/>
              </a:rPr>
              <a:t>Distanza massima dalla facciata: 30 cm</a:t>
            </a:r>
          </a:p>
          <a:p>
            <a:r>
              <a:rPr lang="it-CH" sz="2000" b="0" i="0" u="none" strike="noStrike" baseline="0">
                <a:latin typeface="AvenirLTStd-Book"/>
              </a:rPr>
              <a:t>Ponte da lattoniere e parete di protezione da copritetto sul bordo del tetto</a:t>
            </a:r>
          </a:p>
          <a:p>
            <a:r>
              <a:rPr lang="it-CH" sz="2000" b="0" i="0" u="none" strike="noStrike" baseline="0">
                <a:latin typeface="AvenirLTStd-Book"/>
              </a:rPr>
              <a:t>Gli utilizzatori controllano i ponteggi tutti i giorni per verificare la presenza di difetti visibili</a:t>
            </a:r>
          </a:p>
          <a:p>
            <a:r>
              <a:rPr lang="it-CH" sz="2000" b="0" i="0" u="none" strike="noStrike" baseline="0">
                <a:latin typeface="AvenirLTStd-Book"/>
              </a:rPr>
              <a:t>Modifiche e annessi solo previo accordo scritto con il produttore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68ACE7-43BC-6949-C5D8-C655EA4C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74" y="-1363"/>
            <a:ext cx="481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490633"/>
            <a:ext cx="6002110" cy="1495425"/>
          </a:xfrm>
        </p:spPr>
        <p:txBody>
          <a:bodyPr>
            <a:normAutofit/>
          </a:bodyPr>
          <a:lstStyle/>
          <a:p>
            <a:r>
              <a:rPr lang="it-CH" sz="4000" b="1"/>
              <a:t>Test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6679" y="1986058"/>
            <a:ext cx="6002110" cy="37290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Link al test Ponteggi per facciate</a:t>
            </a:r>
            <a:endParaRPr lang="it-CH" sz="2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Codice QR per accedere al test «Ponteggi per facciate»: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ACF626-B761-4FE2-9FFC-62265A8A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623" y="0"/>
            <a:ext cx="4814377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8D6FA9-C65E-3E8B-E31C-C6AB725A6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9" y="3615905"/>
            <a:ext cx="2940170" cy="29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CH" sz="5400" b="1">
                <a:solidFill>
                  <a:srgbClr val="FFFF00"/>
                </a:solidFill>
              </a:rPr>
              <a:t>I ponteggi sicuri semplificano il lavoro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4000"/>
              <a:t>Vi auguriamo il meglio e un lavoro senza incidenti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it-CH" sz="4000"/>
              <a:t> </a:t>
            </a:r>
            <a:r>
              <a:rPr lang="it-CH" sz="4000">
                <a:solidFill>
                  <a:schemeClr val="bg1">
                    <a:lumMod val="65000"/>
                  </a:schemeClr>
                </a:solidFill>
              </a:rPr>
              <a:t>Nome azienda</a:t>
            </a: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CH" sz="4400" b="0" i="0" u="none" strike="noStrike" baseline="0">
                <a:latin typeface="AvenirLTStd-Book"/>
              </a:rPr>
              <a:t>Ponteggi per facciate: principio e responsabilità</a:t>
            </a:r>
            <a:br>
              <a:rPr lang="it-CH" sz="4400" b="0" i="0" u="none" strike="noStrike" baseline="0">
                <a:latin typeface="AvenirLTStd-Book"/>
              </a:rPr>
            </a:br>
            <a:endParaRPr lang="it-CH" sz="4400" b="0" i="0" u="none" strike="noStrike" baseline="0">
              <a:latin typeface="AvenirLTStd-Book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5" y="1418017"/>
            <a:ext cx="6617167" cy="446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CH" sz="1800">
                <a:latin typeface="AvenirLTStd-Book"/>
              </a:rPr>
              <a:t>La pianificazione di lavori di costruzione deve ridurre al minimo il rischio d’infortuni e di danni alla salute </a:t>
            </a:r>
            <a:r>
              <a:rPr lang="it-CH" sz="1200">
                <a:latin typeface="AvenirLTStd-Book"/>
              </a:rPr>
              <a:t>(art. 3, OLCostr)</a:t>
            </a:r>
          </a:p>
          <a:p>
            <a:pPr marL="0" indent="0">
              <a:buNone/>
            </a:pPr>
            <a:endParaRPr lang="de-CH" sz="1800" dirty="0">
              <a:latin typeface="AvenirLTStd-Book"/>
            </a:endParaRPr>
          </a:p>
          <a:p>
            <a:pPr marL="0" indent="0">
              <a:buNone/>
            </a:pPr>
            <a:r>
              <a:rPr lang="it-CH" sz="1800">
                <a:latin typeface="AvenirLTStd-Book"/>
              </a:rPr>
              <a:t>Responsabilità:</a:t>
            </a:r>
          </a:p>
          <a:p>
            <a:pPr marL="0" indent="0">
              <a:buNone/>
            </a:pPr>
            <a:endParaRPr lang="de-CH" sz="800" dirty="0">
              <a:latin typeface="AvenirLTStd-Book"/>
            </a:endParaRPr>
          </a:p>
          <a:p>
            <a:r>
              <a:rPr lang="it-CH" sz="1800">
                <a:solidFill>
                  <a:srgbClr val="0070C0"/>
                </a:solidFill>
                <a:latin typeface="AvenirLTStd-Book"/>
              </a:rPr>
              <a:t>Il datore di lavoro</a:t>
            </a:r>
            <a:r>
              <a:rPr lang="it-CH" sz="1800">
                <a:latin typeface="AvenirLTStd-Book"/>
              </a:rPr>
              <a:t> stabilisce per i suoi lavori le misure necessarie per garantire la sicurezza sul lavoro</a:t>
            </a:r>
          </a:p>
          <a:p>
            <a:r>
              <a:rPr lang="it-CH" sz="1800">
                <a:solidFill>
                  <a:srgbClr val="0070C0"/>
                </a:solidFill>
                <a:latin typeface="AvenirLTStd-Book"/>
              </a:rPr>
              <a:t>Il datore di lavoro </a:t>
            </a:r>
            <a:r>
              <a:rPr lang="it-CH" sz="1800">
                <a:latin typeface="AvenirLTStd-Book"/>
              </a:rPr>
              <a:t>specifica le misure per i suoi lavori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CH" sz="1400">
                <a:latin typeface="AvenirLTStd-Book"/>
                <a:sym typeface="Wingdings" panose="05000000000000000000" pitchFamily="2" charset="2"/>
              </a:rPr>
              <a:t>Esempio: dove è richiesto un parapetto interno, dove sono necessarie staffe per ponteggi ecc.</a:t>
            </a:r>
          </a:p>
          <a:p>
            <a:r>
              <a:rPr lang="it-CH" sz="1800">
                <a:solidFill>
                  <a:srgbClr val="0070C0"/>
                </a:solidFill>
                <a:latin typeface="AvenirLTStd-Book"/>
              </a:rPr>
              <a:t>Il datore di lavoro</a:t>
            </a:r>
            <a:r>
              <a:rPr lang="it-CH" sz="1800">
                <a:latin typeface="AvenirLTStd-Book"/>
              </a:rPr>
              <a:t> controlla il rispetto delle misure</a:t>
            </a:r>
          </a:p>
          <a:p>
            <a:pPr marL="0" indent="0">
              <a:buNone/>
            </a:pPr>
            <a:endParaRPr lang="de-CH" sz="800" dirty="0">
              <a:latin typeface="AvenirLTStd-Book"/>
            </a:endParaRPr>
          </a:p>
          <a:p>
            <a:r>
              <a:rPr lang="it-CH" sz="1800">
                <a:solidFill>
                  <a:srgbClr val="7030A0"/>
                </a:solidFill>
                <a:latin typeface="AvenirLTStd-Book"/>
              </a:rPr>
              <a:t>Il committente, la direzione del cantiere</a:t>
            </a:r>
            <a:r>
              <a:rPr lang="it-CH" sz="1800">
                <a:latin typeface="AvenirLTStd-Book"/>
              </a:rPr>
              <a:t> ordina il ponteggio</a:t>
            </a:r>
          </a:p>
          <a:p>
            <a:r>
              <a:rPr lang="it-CH" sz="1800">
                <a:solidFill>
                  <a:srgbClr val="7030A0"/>
                </a:solidFill>
                <a:latin typeface="AvenirLTStd-Book"/>
              </a:rPr>
              <a:t>Il committente, la direzione del cantiere </a:t>
            </a:r>
            <a:r>
              <a:rPr lang="it-CH" sz="1800">
                <a:latin typeface="AvenirLTStd-Book"/>
              </a:rPr>
              <a:t>coordina i lavori di montaggio e smontaggio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49B4BC-6BFA-4F1C-8464-F2C7A68FF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94" y="1154300"/>
            <a:ext cx="5313836" cy="33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/>
          </a:bodyPr>
          <a:lstStyle/>
          <a:p>
            <a:r>
              <a:rPr lang="it-CH" sz="4400" b="0" i="0" u="none" strike="noStrike" baseline="0">
                <a:latin typeface="AvenirLTStd-Book"/>
              </a:rPr>
              <a:t>Ponteggi per facciate</a:t>
            </a:r>
            <a:br>
              <a:rPr lang="it-CH" sz="4400" b="0" i="0" u="none" strike="noStrike" baseline="0">
                <a:latin typeface="AvenirLTStd-Book"/>
              </a:rPr>
            </a:br>
            <a:endParaRPr lang="it-CH" sz="4400" b="0" i="0" u="none" strike="noStrike" baseline="0">
              <a:latin typeface="AvenirLTStd-Book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4" y="1560060"/>
            <a:ext cx="7544119" cy="259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CH" sz="1800" b="0" i="0" u="none" strike="noStrike" baseline="0">
                <a:latin typeface="AvenirLTStd-Book"/>
              </a:rPr>
              <a:t>Per lavori di costruzione con altezza di caduta superiore a 3 m devono essere realizzati ponteggi per facciate</a:t>
            </a:r>
          </a:p>
          <a:p>
            <a:pPr algn="l"/>
            <a:r>
              <a:rPr lang="it-CH" sz="1800">
                <a:latin typeface="AvenirLTStd-Book"/>
              </a:rPr>
              <a:t>I ponteggi per facciate superano il bordo di caduta più alto di 80 cm, oppure di 100 cm se la protezione laterale è più vicina di 60 cm al bordo di caduta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I ponteggi devono essere consegnati al committente con un verbale (vedi anche rapporto di controllo ponteggi di lavoro)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Gli utilizzatori sono tenuti ad effettuare ogni giorno dei controlli visivi e segnalare eventuali difetti</a:t>
            </a:r>
          </a:p>
          <a:p>
            <a:pPr algn="l"/>
            <a:r>
              <a:rPr lang="it-CH" sz="1800" b="0" i="0" u="none" strike="noStrike" baseline="0">
                <a:latin typeface="AvenirLTStd-Book"/>
              </a:rPr>
              <a:t>Modifiche e annessi solo previo accordo scritto con il produttore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4FFAFC-BD1E-FEF6-5B7E-57C030BE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363" y="560717"/>
            <a:ext cx="4027120" cy="57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554" y="1374069"/>
            <a:ext cx="8795869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it-CH" b="0" i="0" u="none" strike="noStrike" baseline="0">
                <a:solidFill>
                  <a:srgbClr val="0070C0"/>
                </a:solidFill>
                <a:latin typeface="AvenirLTStd-Book"/>
              </a:rPr>
              <a:t>Distanza dalla facciata:</a:t>
            </a:r>
          </a:p>
          <a:p>
            <a:pPr marL="0" indent="0" algn="l">
              <a:buNone/>
            </a:pPr>
            <a:r>
              <a:rPr lang="it-CH" sz="2000" b="0" i="0" u="none" strike="noStrike" baseline="0">
                <a:latin typeface="AvenirLTStd-Book"/>
              </a:rPr>
              <a:t>In ogni fase della costruzione la distanza max. tra il manto e la parete deve essere di 30 cm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088C70A-385C-4D89-92A1-66E31D7F54EE}"/>
              </a:ext>
            </a:extLst>
          </p:cNvPr>
          <p:cNvSpPr txBox="1">
            <a:spLocks/>
          </p:cNvSpPr>
          <p:nvPr/>
        </p:nvSpPr>
        <p:spPr>
          <a:xfrm>
            <a:off x="4854636" y="4763101"/>
            <a:ext cx="7070808" cy="8853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CH">
                <a:solidFill>
                  <a:srgbClr val="0070C0"/>
                </a:solidFill>
                <a:latin typeface="AvenirLTStd-Book"/>
              </a:rPr>
              <a:t>Protezione laterale: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CH" sz="2000">
                <a:latin typeface="AvenirLTStd-Book"/>
              </a:rPr>
              <a:t>Protezione laterale composta da parapetto corrente intermedio e tavola fermapiede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449693-5CAF-43B4-B0A5-57F0C79D7C7E}"/>
              </a:ext>
            </a:extLst>
          </p:cNvPr>
          <p:cNvCxnSpPr>
            <a:cxnSpLocks/>
          </p:cNvCxnSpPr>
          <p:nvPr/>
        </p:nvCxnSpPr>
        <p:spPr>
          <a:xfrm>
            <a:off x="0" y="411036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AFD6A48A-E41E-43FC-8677-FF872DE2A2FE}"/>
              </a:ext>
            </a:extLst>
          </p:cNvPr>
          <p:cNvSpPr/>
          <p:nvPr/>
        </p:nvSpPr>
        <p:spPr>
          <a:xfrm rot="10800000">
            <a:off x="8768527" y="1890107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A3B30DCC-42F0-41BD-91B1-DB6DAB48E596}"/>
              </a:ext>
            </a:extLst>
          </p:cNvPr>
          <p:cNvSpPr/>
          <p:nvPr/>
        </p:nvSpPr>
        <p:spPr>
          <a:xfrm>
            <a:off x="4046856" y="5279139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D41579-7974-8A30-4A56-FCB48EEF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435" y="640609"/>
            <a:ext cx="2517479" cy="26978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AB75BD-FCF4-DE1A-7BD6-33B888CB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46" y="4325047"/>
            <a:ext cx="3585821" cy="23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9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554" y="1374069"/>
            <a:ext cx="8325653" cy="116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it-CH" dirty="0">
                <a:solidFill>
                  <a:srgbClr val="0070C0"/>
                </a:solidFill>
                <a:latin typeface="AvenirLTStd-Book"/>
              </a:rPr>
              <a:t>Ascensori per il trasporto di persone e materiale:</a:t>
            </a:r>
          </a:p>
          <a:p>
            <a:pPr marL="0" indent="0" algn="l">
              <a:buNone/>
            </a:pPr>
            <a:r>
              <a:rPr lang="it-CH" sz="2000" b="0" i="0" u="none" strike="noStrike" baseline="0" dirty="0">
                <a:latin typeface="AvenirLTStd-Book"/>
              </a:rPr>
              <a:t>Per i ponteggi di lavoro con un’altezza </a:t>
            </a:r>
            <a:r>
              <a:rPr lang="it-CH" sz="2000" dirty="0">
                <a:latin typeface="AvenirLTStd-Book"/>
              </a:rPr>
              <a:t>superiore a 25 m </a:t>
            </a:r>
            <a:r>
              <a:rPr lang="it-CH" sz="2000" b="0" i="0" u="none" strike="noStrike" baseline="0" dirty="0">
                <a:latin typeface="AvenirLTStd-Book"/>
              </a:rPr>
              <a:t>devono essere inoltre realizzati ascensori per il trasporto di persone e materiale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088C70A-385C-4D89-92A1-66E31D7F54EE}"/>
              </a:ext>
            </a:extLst>
          </p:cNvPr>
          <p:cNvSpPr txBox="1">
            <a:spLocks/>
          </p:cNvSpPr>
          <p:nvPr/>
        </p:nvSpPr>
        <p:spPr>
          <a:xfrm>
            <a:off x="5280476" y="4732018"/>
            <a:ext cx="6795411" cy="11623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CH" dirty="0">
                <a:solidFill>
                  <a:srgbClr val="0070C0"/>
                </a:solidFill>
                <a:latin typeface="AvenirLTStd-Book"/>
              </a:rPr>
              <a:t>Scale per ponteggi:</a:t>
            </a:r>
          </a:p>
          <a:p>
            <a:pPr marL="0" indent="0" algn="l">
              <a:buNone/>
            </a:pPr>
            <a:r>
              <a:rPr lang="it-CH" sz="2000" b="0" i="0" u="none" strike="noStrike" baseline="0" dirty="0">
                <a:latin typeface="AvenirLTStd-Book"/>
              </a:rPr>
              <a:t>Tutte le postazioni di lavoro devono essere raggiungibili con una scala per ponteggi a una distanza </a:t>
            </a:r>
            <a:r>
              <a:rPr lang="it-CH" sz="2000" dirty="0">
                <a:latin typeface="AvenirLTStd-Book"/>
              </a:rPr>
              <a:t>massima di 25 m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449693-5CAF-43B4-B0A5-57F0C79D7C7E}"/>
              </a:ext>
            </a:extLst>
          </p:cNvPr>
          <p:cNvCxnSpPr>
            <a:cxnSpLocks/>
          </p:cNvCxnSpPr>
          <p:nvPr/>
        </p:nvCxnSpPr>
        <p:spPr>
          <a:xfrm>
            <a:off x="0" y="40472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AFD6A48A-E41E-43FC-8677-FF872DE2A2FE}"/>
              </a:ext>
            </a:extLst>
          </p:cNvPr>
          <p:cNvSpPr/>
          <p:nvPr/>
        </p:nvSpPr>
        <p:spPr>
          <a:xfrm rot="10800000">
            <a:off x="8664604" y="1890107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A3B30DCC-42F0-41BD-91B1-DB6DAB48E596}"/>
              </a:ext>
            </a:extLst>
          </p:cNvPr>
          <p:cNvSpPr/>
          <p:nvPr/>
        </p:nvSpPr>
        <p:spPr>
          <a:xfrm>
            <a:off x="4504056" y="5279137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BDB1E-9665-41DB-A806-FD012902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42" y="382563"/>
            <a:ext cx="2567726" cy="34197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4EDC58-3531-5A4E-B2EF-4B1CA93B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8" y="4208678"/>
            <a:ext cx="3820479" cy="25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229" y="851317"/>
            <a:ext cx="8325653" cy="184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it-CH">
                <a:solidFill>
                  <a:srgbClr val="0070C0"/>
                </a:solidFill>
                <a:latin typeface="AvenirLTStd-Book"/>
              </a:rPr>
              <a:t>Ponteggi avanzati:</a:t>
            </a:r>
          </a:p>
          <a:p>
            <a:pPr algn="l"/>
            <a:r>
              <a:rPr lang="it-CH" sz="2000">
                <a:latin typeface="AvenirLTStd-Light" panose="020B0402020203020204" pitchFamily="34" charset="0"/>
              </a:rPr>
              <a:t>A</a:t>
            </a:r>
            <a:r>
              <a:rPr lang="it-CH" sz="2000" b="0" i="0" u="none" strike="noStrike" baseline="0">
                <a:latin typeface="AvenirLTStd-Book"/>
              </a:rPr>
              <a:t> un’altezza di caduta superiore a 2 m sono necessari parapetti interni, composti da parapetto e corrente intermedio</a:t>
            </a:r>
          </a:p>
          <a:p>
            <a:pPr algn="l"/>
            <a:r>
              <a:rPr lang="it-CH" sz="2000" b="0" i="0" u="none" strike="noStrike" baseline="0">
                <a:latin typeface="AvenirLTStd-Book"/>
              </a:rPr>
              <a:t>Lo smontaggio dei parapetti interni può essere eseguito anche autonomamente previo accordo scritto con il produttore dei ponteggi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088C70A-385C-4D89-92A1-66E31D7F54EE}"/>
              </a:ext>
            </a:extLst>
          </p:cNvPr>
          <p:cNvSpPr txBox="1">
            <a:spLocks/>
          </p:cNvSpPr>
          <p:nvPr/>
        </p:nvSpPr>
        <p:spPr>
          <a:xfrm>
            <a:off x="3561440" y="3816917"/>
            <a:ext cx="6661403" cy="25268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CH">
                <a:solidFill>
                  <a:srgbClr val="0070C0"/>
                </a:solidFill>
                <a:latin typeface="AvenirLTStd-Book"/>
              </a:rPr>
              <a:t>Sostegno:</a:t>
            </a:r>
          </a:p>
          <a:p>
            <a:r>
              <a:rPr lang="it-CH" sz="2000">
                <a:latin typeface="AvenirLTStd-Book"/>
              </a:rPr>
              <a:t>Sostegno con tubi di ponteggi in caso di ponteggi distaccati fino a un’altezza di max. 6 m</a:t>
            </a:r>
          </a:p>
          <a:p>
            <a:pPr algn="l"/>
            <a:r>
              <a:rPr lang="it-CH" sz="2000">
                <a:latin typeface="AvenirLTStd-Book"/>
              </a:rPr>
              <a:t>A seconda della struttura della facciata, sono necessari dei sostegni esterni invece dei soliti ancoraggi</a:t>
            </a:r>
          </a:p>
          <a:p>
            <a:pPr algn="l"/>
            <a:r>
              <a:rPr lang="it-CH" sz="2000">
                <a:latin typeface="AvenirLTStd-Book"/>
              </a:rPr>
              <a:t>Per i ponteggi con un’altezza superiore a 6 m, il sostegno esterno deve essere allestito secondo le indicazioni del costruttore del ponteggio o dell’ingegnere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449693-5CAF-43B4-B0A5-57F0C79D7C7E}"/>
              </a:ext>
            </a:extLst>
          </p:cNvPr>
          <p:cNvCxnSpPr>
            <a:cxnSpLocks/>
          </p:cNvCxnSpPr>
          <p:nvPr/>
        </p:nvCxnSpPr>
        <p:spPr>
          <a:xfrm>
            <a:off x="0" y="362163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974941E-6A4A-45F6-9CC4-26AD735D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834" y="100451"/>
            <a:ext cx="2723128" cy="331440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5A990AB-872B-4B41-99F6-002154A96304}"/>
              </a:ext>
            </a:extLst>
          </p:cNvPr>
          <p:cNvSpPr/>
          <p:nvPr/>
        </p:nvSpPr>
        <p:spPr>
          <a:xfrm>
            <a:off x="10066283" y="705407"/>
            <a:ext cx="338958" cy="8702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76F76A9-C63B-48A6-A0EF-73DB9DBA81CF}"/>
              </a:ext>
            </a:extLst>
          </p:cNvPr>
          <p:cNvSpPr/>
          <p:nvPr/>
        </p:nvSpPr>
        <p:spPr>
          <a:xfrm>
            <a:off x="10066283" y="2030622"/>
            <a:ext cx="338958" cy="870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242CBD3-CC6D-4DA4-8BA2-881C7B2B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358" y="4016393"/>
            <a:ext cx="1174604" cy="2497228"/>
          </a:xfrm>
          <a:prstGeom prst="rect">
            <a:avLst/>
          </a:prstGeom>
        </p:spPr>
      </p:pic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3233C921-4F40-4896-9B4B-B20DF4068DF9}"/>
              </a:ext>
            </a:extLst>
          </p:cNvPr>
          <p:cNvSpPr/>
          <p:nvPr/>
        </p:nvSpPr>
        <p:spPr>
          <a:xfrm rot="10800000">
            <a:off x="10160875" y="5080338"/>
            <a:ext cx="493198" cy="30046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82964DE6-4C10-4D48-BB5C-181ED83AD6AF}"/>
              </a:ext>
            </a:extLst>
          </p:cNvPr>
          <p:cNvSpPr/>
          <p:nvPr/>
        </p:nvSpPr>
        <p:spPr>
          <a:xfrm rot="10800000">
            <a:off x="10160874" y="5782903"/>
            <a:ext cx="493199" cy="3004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id="{1C614AA6-1194-4ABB-8ED7-43F99A369561}"/>
              </a:ext>
            </a:extLst>
          </p:cNvPr>
          <p:cNvSpPr/>
          <p:nvPr/>
        </p:nvSpPr>
        <p:spPr>
          <a:xfrm>
            <a:off x="2973649" y="4452005"/>
            <a:ext cx="494765" cy="29341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5ED417-0972-7848-2CE4-5D12894E5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10" y="4117380"/>
            <a:ext cx="2768839" cy="25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75F66C-07C6-41EB-A319-607D322D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43051"/>
            <a:ext cx="5170852" cy="1671564"/>
          </a:xfrm>
        </p:spPr>
        <p:txBody>
          <a:bodyPr>
            <a:normAutofit/>
          </a:bodyPr>
          <a:lstStyle/>
          <a:p>
            <a:r>
              <a:rPr lang="it-CH" sz="4000"/>
              <a:t>Ponte da lattoniere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25911-958B-445B-9C92-71131483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Autofit/>
          </a:bodyPr>
          <a:lstStyle/>
          <a:p>
            <a:r>
              <a:rPr lang="it-CH" sz="1800" b="0" i="0" u="none" strike="noStrike" baseline="0" dirty="0">
                <a:latin typeface="AvenirLTStd-Book"/>
              </a:rPr>
              <a:t>Sul bordo del tetto è necessario un ponte da lattoniere di min. 60 cm </a:t>
            </a:r>
            <a:r>
              <a:rPr lang="it-CH" sz="1800" dirty="0">
                <a:latin typeface="AvenirLTStd-Book"/>
              </a:rPr>
              <a:t>di larghezza </a:t>
            </a:r>
            <a:r>
              <a:rPr lang="it-CH" sz="1800" b="0" i="0" u="none" strike="noStrike" baseline="0" dirty="0">
                <a:latin typeface="AvenirLTStd-Book"/>
              </a:rPr>
              <a:t>(per i tetti piani con una pendenza fino a 10° è sufficiente una protezione laterale)</a:t>
            </a:r>
          </a:p>
          <a:p>
            <a:r>
              <a:rPr lang="it-CH" sz="1800" b="0" i="0" u="none" strike="noStrike" baseline="0" dirty="0">
                <a:latin typeface="AvenirLTStd-Book"/>
              </a:rPr>
              <a:t>Il ponte da lattoniere può trovarsi max. 1 m sotto la grondaia o il bordo del tetto piano</a:t>
            </a:r>
          </a:p>
          <a:p>
            <a:r>
              <a:rPr lang="it-CH" sz="1800" b="0" i="0" u="none" strike="noStrike" baseline="0" dirty="0">
                <a:latin typeface="AvenirLTStd-Book"/>
              </a:rPr>
              <a:t>La protezione laterale deve essere a min. 60 cm di distanza dal bordo del tetto e superarlo di min. 80 cm</a:t>
            </a:r>
          </a:p>
          <a:p>
            <a:r>
              <a:rPr lang="it-CH" sz="1800" b="0" i="0" u="none" strike="noStrike" baseline="0" dirty="0">
                <a:latin typeface="AvenirLTStd-Book"/>
              </a:rPr>
              <a:t>A partire da una pendenza del tetto di 30° deve inoltre essere realizzata una parete di protezione da </a:t>
            </a:r>
            <a:r>
              <a:rPr lang="it-CH" sz="1800" b="0" i="0" u="none" strike="noStrike" baseline="0" dirty="0" err="1">
                <a:latin typeface="AvenirLTStd-Book"/>
              </a:rPr>
              <a:t>copritetto</a:t>
            </a:r>
            <a:endParaRPr lang="it-CH" sz="1800" b="0" i="0" u="none" strike="noStrike" baseline="0" dirty="0">
              <a:latin typeface="AvenirLTStd-Book"/>
            </a:endParaRPr>
          </a:p>
          <a:p>
            <a:r>
              <a:rPr lang="it-CH" sz="1800" b="0" i="0" u="none" strike="noStrike" baseline="0" dirty="0">
                <a:latin typeface="AvenirLTStd-Book"/>
              </a:rPr>
              <a:t>I manti devono avere una portata dinamica: di norma manto in metallo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55CBD8-7960-8EA5-32F6-D9FC7764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78" y="1042654"/>
            <a:ext cx="4191585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5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16622D-633B-4367-94E3-57ADBEF8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68" y="789105"/>
            <a:ext cx="4783697" cy="913150"/>
          </a:xfrm>
        </p:spPr>
        <p:txBody>
          <a:bodyPr anchor="b">
            <a:normAutofit fontScale="90000"/>
          </a:bodyPr>
          <a:lstStyle/>
          <a:p>
            <a:r>
              <a:rPr lang="it-CH" sz="3700"/>
              <a:t>Parete di protezione da copritetto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5CF7D0-47D2-403F-9937-A52269CD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68" y="2395777"/>
            <a:ext cx="5814528" cy="3433583"/>
          </a:xfrm>
        </p:spPr>
        <p:txBody>
          <a:bodyPr>
            <a:normAutofit/>
          </a:bodyPr>
          <a:lstStyle/>
          <a:p>
            <a:r>
              <a:rPr lang="it-CH" sz="2000" b="0" i="0" u="none" strike="noStrike" baseline="0">
                <a:latin typeface="AvenirLTStd-Book"/>
              </a:rPr>
              <a:t>A partire da una pendenza del tetto di 30° è necessaria una parete di protezione da copritetto con maglia di elementi protettivi di max. 100 cm2</a:t>
            </a:r>
          </a:p>
          <a:p>
            <a:r>
              <a:rPr lang="it-CH" sz="2000">
                <a:latin typeface="AvenirLTStd-Book"/>
              </a:rPr>
              <a:t>La maglia di elementi protettivi (griglia o rete) deve essere fissata alla struttura dei ponteggi (non alla tavola) secondo le indicazioni del produttore dei ponteggi</a:t>
            </a:r>
          </a:p>
          <a:p>
            <a:r>
              <a:rPr lang="it-CH" sz="2000" b="0" i="0" u="none" strike="noStrike" baseline="0">
                <a:latin typeface="AvenirLTStd-Book"/>
              </a:rPr>
              <a:t>A partire da una pendenza del tetto di 45° devono inoltre essere utilizzati piattaforme di lavoro e DPI anticaduta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0919B7-EF75-4ABE-A3E1-8776B45C7FE1}"/>
              </a:ext>
            </a:extLst>
          </p:cNvPr>
          <p:cNvSpPr/>
          <p:nvPr/>
        </p:nvSpPr>
        <p:spPr>
          <a:xfrm>
            <a:off x="7581531" y="2395777"/>
            <a:ext cx="508550" cy="2071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8CF0FA-6EF6-52D0-5280-48CFCDA71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30" y="1161733"/>
            <a:ext cx="5029902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6622D-633B-4367-94E3-57ADBEF8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68" y="789105"/>
            <a:ext cx="4783697" cy="913150"/>
          </a:xfrm>
        </p:spPr>
        <p:txBody>
          <a:bodyPr anchor="b">
            <a:normAutofit fontScale="90000"/>
          </a:bodyPr>
          <a:lstStyle/>
          <a:p>
            <a:r>
              <a:rPr lang="it-CH" sz="3700"/>
              <a:t>Bordo del tetto sul lato del frontone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5CF7D0-47D2-403F-9937-A52269CD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85" y="2580132"/>
            <a:ext cx="6291260" cy="3433583"/>
          </a:xfrm>
        </p:spPr>
        <p:txBody>
          <a:bodyPr>
            <a:normAutofit/>
          </a:bodyPr>
          <a:lstStyle/>
          <a:p>
            <a:r>
              <a:rPr lang="it-CH" sz="2000" dirty="0">
                <a:latin typeface="AvenirLTStd-Book"/>
              </a:rPr>
              <a:t>Sul lato del frontone almeno parapetto e corrente intermedio</a:t>
            </a:r>
          </a:p>
          <a:p>
            <a:r>
              <a:rPr lang="it-CH" sz="2000" dirty="0">
                <a:latin typeface="AvenirLTStd-Book"/>
              </a:rPr>
              <a:t>Altezza della protezione laterale: misurato verticalmente almeno 1 m</a:t>
            </a:r>
          </a:p>
          <a:p>
            <a:endParaRPr lang="de-CH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F1595E-3A5E-A841-0145-E20D6406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470" y="1245680"/>
            <a:ext cx="4344006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Breitbild</PresentationFormat>
  <Paragraphs>76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AvenirLTStd-Book</vt:lpstr>
      <vt:lpstr>AvenirLTStd-Light</vt:lpstr>
      <vt:lpstr>Calibri</vt:lpstr>
      <vt:lpstr>Calibri Light</vt:lpstr>
      <vt:lpstr>Wingdings</vt:lpstr>
      <vt:lpstr>Office</vt:lpstr>
      <vt:lpstr>Logo aziendale</vt:lpstr>
      <vt:lpstr>Ponteggi per facciate: principio e responsabilità </vt:lpstr>
      <vt:lpstr>Ponteggi per facciate </vt:lpstr>
      <vt:lpstr>PowerPoint-Präsentation</vt:lpstr>
      <vt:lpstr>PowerPoint-Präsentation</vt:lpstr>
      <vt:lpstr>PowerPoint-Präsentation</vt:lpstr>
      <vt:lpstr>Ponte da lattoniere</vt:lpstr>
      <vt:lpstr>Parete di protezione da copritetto</vt:lpstr>
      <vt:lpstr>Bordo del tetto sul lato del frontone</vt:lpstr>
      <vt:lpstr>Punti per il controllo visivo giornaliero da parte degli utilizzatori</vt:lpstr>
      <vt:lpstr>Regole per ponteggi per facciate</vt:lpstr>
      <vt:lpstr>Test</vt:lpstr>
      <vt:lpstr>I ponteggi sicuri semplificano il lavoro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Philipp Bürgi</cp:lastModifiedBy>
  <cp:revision>68</cp:revision>
  <dcterms:created xsi:type="dcterms:W3CDTF">2019-10-02T12:08:48Z</dcterms:created>
  <dcterms:modified xsi:type="dcterms:W3CDTF">2022-05-19T06:09:46Z</dcterms:modified>
</cp:coreProperties>
</file>