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76" r:id="rId4"/>
    <p:sldId id="285" r:id="rId5"/>
    <p:sldId id="286" r:id="rId6"/>
    <p:sldId id="288" r:id="rId7"/>
    <p:sldId id="278" r:id="rId8"/>
    <p:sldId id="280" r:id="rId9"/>
    <p:sldId id="281" r:id="rId10"/>
    <p:sldId id="282" r:id="rId11"/>
    <p:sldId id="283" r:id="rId12"/>
    <p:sldId id="260" r:id="rId13"/>
    <p:sldId id="258" r:id="rId14"/>
    <p:sldId id="284" r:id="rId15"/>
    <p:sldId id="269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A47D-41F9-4AE6-8AD8-0EE70D639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10FAE3-18A1-4020-A852-9134E688F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E7468-6EA0-48BD-B654-0E97E859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837B7-847C-4342-A792-CC105A4F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4B00E-8D84-4998-A3D5-DC97ED70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77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3E6F0-CB0F-4363-A5A7-7BEF674E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AE5E7A-5F21-4A45-80D4-F857A247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7194C-AE3D-4106-BEB5-C192247C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8F2916-D278-4AD6-B912-FDA75C42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A15E33-319C-4B6E-8CC4-B024687F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71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B799FA-B51F-460A-8B03-0A7014D88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C6E263-2758-482A-A524-137948A27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8C0EBA-B7AD-46D9-8E88-B738B668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7F3DCA-0F3B-4A68-8B27-135E9316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32643-010A-48CB-A2C6-D1C504ED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62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53A9-01E0-4AF3-9E29-BC588505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66AC18-86F8-438D-99EE-BEEA36D6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E11038-5930-47F7-BE1F-0EC9787A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B90686-D253-4102-B9FC-C791CC7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D38969-5BBF-40EF-BA25-F31FEFD0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06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08826-E555-46E6-97A6-14E72278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5159AE-A643-4AC2-AA7B-D6BB7F01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F55BA8-EF19-4A7B-A1CD-4709003B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8D2A4-80C5-4061-9778-C66C1657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2D235C-AC0D-41C8-AC86-E095180A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631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94283-0574-49C9-B2A6-FB130CD2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200C2-13D8-4D2E-ABE4-C706141E2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A7CE1F-547F-48BA-B592-41431EE4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D806E-B3EA-4800-8C6B-38099BFE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F43AC-0CA1-4423-91CA-7BA8B2E4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93C50D-A3C6-4C27-86F3-8734425F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220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970FC-8B9E-4B7B-96B0-AF37DC16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CAE2E2-0B71-41F3-BCF6-049BD12FF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D20F71-A90B-400A-A821-BF0B11452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4BEDB6-4C6D-406F-B530-EEFD00456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CDE734-C421-468A-92A0-8DDDB5C69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764B92-8A3E-41C9-AA2C-CFF6A267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3748CF-2677-4B57-A74D-5EEB2C59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3B97BF-821A-49F2-9E91-E42658FB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29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23FDC-81DB-4F43-BC53-31AF4327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68442A-CE8C-4C6A-BADC-0C6B0FB0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54E440-AF5F-4F05-9BB3-BB830B28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371A1F-D9D3-48BC-86A8-81A02842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05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F0035E-D03F-440D-A720-1569DDD2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5AE7A0-DB22-458B-B0D5-1CF603F3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FDBA69-DB3C-4D25-AE3F-9B774136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633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D81CF-D130-4BA3-AE74-1617F742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AC3F6-B5AB-4836-8A88-5F441495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3EC485-DBC0-4097-A9D5-9632A69C1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5A1B5-F270-4BF3-A376-61FFA2B7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078910-3FA6-45B3-BEBC-B219E638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CC4A55-A410-4C18-94A6-A62A29C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39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D1209-CA62-4F6E-A50C-A0109E3F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8A83BF-AD47-4AA5-9A10-59A596441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920217-9C03-46AA-B772-60D85E0AD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29309C-B640-4531-94C4-B0E281E1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B1F31E-8529-479A-A2AF-2D53BF2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6AED30-4B20-4D48-B9F3-5AEB483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451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69A0A0-2FCF-47BD-8415-37CD8954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7AE0D5-6228-47C4-9E37-6215B748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A84CEB-B889-43BB-BC9C-F2E178B71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BB3B-1B24-45E0-9AF0-783936F1D443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8159E-DEE0-421B-9FA5-20D7B8D91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4A9796-8C02-44C6-9947-E505FBA9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10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olzbau-schweiz.ch/fileadmin/user_upload/Test/test_ag/HBCH_Lasten_A4_D_doppelseitig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onlineexambuilder.com/de/kenntnisse-anschlagen-von-lasten/exam-50403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edlex.data.admin.ch/filestore/fedlex.data.admin.ch/eli/cc/2000/27/20100701/de/pdf-a/fedlex-data-admin-ch-eli-cc-2000-27-20100701-de-pdf-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51576-C186-4A9B-AE9F-8656E9294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de-CH" sz="6600" dirty="0"/>
              <a:t>Firmenlogo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EC7C10-4F68-4F6E-9469-08D0CB13F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796852"/>
            <a:ext cx="6274590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de-CH" dirty="0"/>
              <a:t>Interne Schulung: Anschlagen von Lasten</a:t>
            </a:r>
          </a:p>
          <a:p>
            <a:pPr algn="l"/>
            <a:endParaRPr lang="de-CH" dirty="0"/>
          </a:p>
          <a:p>
            <a:pPr algn="l"/>
            <a:r>
              <a:rPr lang="de-CH" dirty="0">
                <a:hlinkClick r:id="rId2"/>
              </a:rPr>
              <a:t>Plakat Holzbau Vital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7741AE-5787-4ED7-B179-F4212EC01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1" y="297012"/>
            <a:ext cx="4306886" cy="626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4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23BC-44B5-4887-9073-F2E81F16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8873"/>
            <a:ext cx="10515600" cy="1325563"/>
          </a:xfrm>
        </p:spPr>
        <p:txBody>
          <a:bodyPr>
            <a:normAutofit/>
          </a:bodyPr>
          <a:lstStyle/>
          <a:p>
            <a:r>
              <a:rPr lang="de-CH" sz="4000" b="1" dirty="0"/>
              <a:t>Kontrolle der schwebenden Last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35726-87A5-463F-ACB4-0D69F260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1148"/>
            <a:ext cx="10262938" cy="4351338"/>
          </a:xfrm>
        </p:spPr>
        <p:txBody>
          <a:bodyPr>
            <a:normAutofit/>
          </a:bodyPr>
          <a:lstStyle/>
          <a:p>
            <a:r>
              <a:rPr lang="de-CH" dirty="0"/>
              <a:t>Sichtkontrolle beim anheben der Last</a:t>
            </a:r>
          </a:p>
          <a:p>
            <a:endParaRPr lang="de-CH" sz="1200" dirty="0"/>
          </a:p>
          <a:p>
            <a:r>
              <a:rPr lang="de-CH" dirty="0"/>
              <a:t>Lastaufnahmepunkte beobachten</a:t>
            </a:r>
          </a:p>
          <a:p>
            <a:endParaRPr lang="de-CH" sz="1200" dirty="0"/>
          </a:p>
          <a:p>
            <a:r>
              <a:rPr lang="de-CH" dirty="0"/>
              <a:t>Gleichgewicht der Last kontrollieren (nicht von Hand korrigieren)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4EE5AF-4188-443A-A427-7724F687E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46" y="4257399"/>
            <a:ext cx="7760369" cy="21476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DC17941-F2D5-4EDA-8685-59E954FC6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802105"/>
            <a:ext cx="3124199" cy="22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23BC-44B5-4887-9073-F2E81F16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8873"/>
            <a:ext cx="10515600" cy="1325563"/>
          </a:xfrm>
        </p:spPr>
        <p:txBody>
          <a:bodyPr>
            <a:normAutofit/>
          </a:bodyPr>
          <a:lstStyle/>
          <a:p>
            <a:r>
              <a:rPr lang="de-CH" sz="4000" b="1" dirty="0"/>
              <a:t>Sich nicht im Gefahrenbereich der Lasten aufhalten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35726-87A5-463F-ACB4-0D69F260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1148"/>
            <a:ext cx="10262938" cy="4351338"/>
          </a:xfrm>
        </p:spPr>
        <p:txBody>
          <a:bodyPr>
            <a:normAutofit/>
          </a:bodyPr>
          <a:lstStyle/>
          <a:p>
            <a:r>
              <a:rPr lang="de-CH" dirty="0"/>
              <a:t>Hebevorgang aus sicherer Distanz beobachten</a:t>
            </a:r>
          </a:p>
          <a:p>
            <a:r>
              <a:rPr lang="de-CH" dirty="0"/>
              <a:t>Ausweichmöglichkeiten bei bewegender Last beachten</a:t>
            </a:r>
          </a:p>
          <a:p>
            <a:r>
              <a:rPr lang="de-CH" dirty="0"/>
              <a:t>Nicht unter schwebende Lasten treten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51B206-D3AE-4131-B879-56602A3D7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0" y="3846817"/>
            <a:ext cx="10651958" cy="24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5D0DB-98CD-4633-B706-98AF0162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b="1" dirty="0"/>
              <a:t>Kommunikation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D49E36-D985-423F-ABB9-3FF951A6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56" y="2040689"/>
            <a:ext cx="4572000" cy="28670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E412CD6-449F-4C11-905B-E3106BDA0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89768"/>
            <a:ext cx="5334000" cy="29241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89BA29B-B6DD-472F-BC40-61F467C5A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412" y="365125"/>
            <a:ext cx="1724025" cy="30099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9402D00-67A4-4E92-8BCC-7AB7C1978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575" y="445251"/>
            <a:ext cx="17430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2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Regeln für sicheres Anschlagen von Lasten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1825625"/>
            <a:ext cx="8242739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Kranführer und Lastenanschläger müssen geschult sein</a:t>
            </a:r>
          </a:p>
          <a:p>
            <a:endParaRPr lang="de-CH" sz="2000" dirty="0"/>
          </a:p>
          <a:p>
            <a:r>
              <a:rPr lang="de-CH" sz="2000" dirty="0"/>
              <a:t>Anschlagmittel sind vor jedem Einsatz auf Beschädigungen zu kontrollieren</a:t>
            </a:r>
          </a:p>
          <a:p>
            <a:endParaRPr lang="de-CH" sz="2000" dirty="0"/>
          </a:p>
          <a:p>
            <a:r>
              <a:rPr lang="de-CH" sz="2000" dirty="0"/>
              <a:t>Nur geeignete und geprüfte Lastaufnahmemittel einsetzen</a:t>
            </a:r>
          </a:p>
          <a:p>
            <a:endParaRPr lang="de-CH" sz="2000" dirty="0"/>
          </a:p>
          <a:p>
            <a:r>
              <a:rPr lang="de-CH" sz="2000" dirty="0"/>
              <a:t>Neigungswinkel beachten, Traversen einsetzen, gleichmässig anheben</a:t>
            </a:r>
          </a:p>
          <a:p>
            <a:endParaRPr lang="de-CH" sz="2000" dirty="0"/>
          </a:p>
          <a:p>
            <a:r>
              <a:rPr lang="de-CH" sz="2000" dirty="0"/>
              <a:t>Sich nie unter schwebenden Lasten aufhalten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8EC553-1412-4E00-ADFB-6C3B17D8B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181" y="1825625"/>
            <a:ext cx="2668150" cy="38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9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A8B92-CD28-4DD8-9019-8E1EC5E8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Testfragen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9B8B23-9964-4424-9EA0-1A4E6C305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hlinkClick r:id="rId2"/>
              </a:rPr>
              <a:t>Link zu Testfragen Lasten anschlagen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DC2EB6-AD91-4D9D-A50B-99566C00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24" y="2834673"/>
            <a:ext cx="3335483" cy="33422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D4A95D2-8FCF-402E-A6B4-09FBD6EEC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893" y="297012"/>
            <a:ext cx="4306886" cy="626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8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39FFC-5610-4793-82A3-610BAC93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395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de-CH" sz="5400" b="1" dirty="0">
                <a:solidFill>
                  <a:srgbClr val="FFFF00"/>
                </a:solidFill>
              </a:rPr>
              <a:t>Mit Lasten sicher umgehen-</a:t>
            </a:r>
            <a:br>
              <a:rPr lang="de-CH" sz="5400" b="1" dirty="0">
                <a:solidFill>
                  <a:srgbClr val="FFFF00"/>
                </a:solidFill>
              </a:rPr>
            </a:br>
            <a:r>
              <a:rPr lang="de-CH" sz="5400" b="1" dirty="0">
                <a:solidFill>
                  <a:srgbClr val="FFFF00"/>
                </a:solidFill>
              </a:rPr>
              <a:t>grosse Gefahren abwehren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4DE3A-DC2F-4DA4-92B1-B7D6733D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1631"/>
            <a:ext cx="10515600" cy="2605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sz="4000" dirty="0"/>
              <a:t>Viel Erfolg und unfallfreie Zeit wünscht euch</a:t>
            </a:r>
          </a:p>
          <a:p>
            <a:pPr marL="0" indent="0" algn="ctr">
              <a:buNone/>
            </a:pPr>
            <a:endParaRPr lang="de-CH" sz="4000" dirty="0"/>
          </a:p>
          <a:p>
            <a:pPr marL="0" indent="0" algn="ctr">
              <a:buNone/>
            </a:pPr>
            <a:r>
              <a:rPr lang="de-CH" sz="4000" dirty="0"/>
              <a:t> </a:t>
            </a:r>
            <a:r>
              <a:rPr lang="de-CH" sz="4000" dirty="0">
                <a:solidFill>
                  <a:schemeClr val="bg1">
                    <a:lumMod val="65000"/>
                  </a:schemeClr>
                </a:solidFill>
              </a:rPr>
              <a:t>Name Firma</a:t>
            </a:r>
          </a:p>
        </p:txBody>
      </p:sp>
    </p:spTree>
    <p:extLst>
      <p:ext uri="{BB962C8B-B14F-4D97-AF65-F5344CB8AC3E}">
        <p14:creationId xmlns:p14="http://schemas.microsoft.com/office/powerpoint/2010/main" val="206265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23BC-44B5-4887-9073-F2E81F16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Schulung Kranführer + Lastenanschläger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35726-87A5-463F-ACB4-0D69F260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047"/>
            <a:ext cx="9078312" cy="4576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/>
              <a:t>Die Ausbildung der Kranführer ist in der </a:t>
            </a:r>
            <a:r>
              <a:rPr lang="de-CH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Kranverordnung </a:t>
            </a:r>
            <a:r>
              <a:rPr lang="de-CH" sz="2000" dirty="0"/>
              <a:t>geregelt. </a:t>
            </a:r>
          </a:p>
          <a:p>
            <a:pPr marL="0" indent="0">
              <a:buNone/>
            </a:pPr>
            <a:r>
              <a:rPr lang="de-CH" sz="2000" dirty="0"/>
              <a:t>Es wird in 3 Kategorien unterteilt: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b="1" dirty="0"/>
              <a:t>Kat. A: Fahrzeugkrane </a:t>
            </a:r>
          </a:p>
          <a:p>
            <a:pPr marL="0" indent="0">
              <a:buNone/>
            </a:pPr>
            <a:r>
              <a:rPr lang="de-CH" sz="2000" dirty="0"/>
              <a:t>(Bediener benötigt Kranführerausweis Kat. A)</a:t>
            </a:r>
          </a:p>
          <a:p>
            <a:pPr marL="0" indent="0">
              <a:buNone/>
            </a:pPr>
            <a:endParaRPr lang="de-CH" sz="2000" b="1" dirty="0"/>
          </a:p>
          <a:p>
            <a:pPr marL="0" indent="0">
              <a:buNone/>
            </a:pPr>
            <a:r>
              <a:rPr lang="de-CH" sz="2000" b="1" dirty="0"/>
              <a:t>Kat. B: Turmdrehkrane </a:t>
            </a:r>
          </a:p>
          <a:p>
            <a:pPr marL="0" indent="0">
              <a:buNone/>
            </a:pPr>
            <a:r>
              <a:rPr lang="de-CH" sz="2000" dirty="0"/>
              <a:t>(Bediener benötigt Kranführerausweis Kat. B)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b="1" dirty="0"/>
              <a:t>Kat. C: Hallen- und Industriekran </a:t>
            </a:r>
          </a:p>
          <a:p>
            <a:pPr marL="0" indent="0">
              <a:buNone/>
            </a:pPr>
            <a:r>
              <a:rPr lang="de-CH" sz="2000" dirty="0"/>
              <a:t>(Bediener muss ausgebildet sein, Ausbildung intern oder extern möglich)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6B3D2D-1A5C-477F-AFF4-DE6B41529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493" y="1801047"/>
            <a:ext cx="2562307" cy="37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9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23BC-44B5-4887-9073-F2E81F16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Schulung Kranführer + Lastenanschläger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35726-87A5-463F-ACB4-0D69F260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469" y="1753750"/>
            <a:ext cx="1062333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CH" sz="2400" dirty="0"/>
              <a:t>Lasten-Anschläger müssen ausgebildet sein (Art. 8, VUV)</a:t>
            </a:r>
          </a:p>
          <a:p>
            <a:pPr>
              <a:lnSpc>
                <a:spcPct val="110000"/>
              </a:lnSpc>
            </a:pPr>
            <a:endParaRPr lang="de-CH" sz="1800" dirty="0"/>
          </a:p>
          <a:p>
            <a:pPr marL="0" indent="0">
              <a:lnSpc>
                <a:spcPct val="110000"/>
              </a:lnSpc>
              <a:buNone/>
            </a:pPr>
            <a:r>
              <a:rPr lang="de-CH" sz="1800" dirty="0"/>
              <a:t>Anforderung an die Schulung:</a:t>
            </a:r>
          </a:p>
          <a:p>
            <a:pPr lvl="0">
              <a:lnSpc>
                <a:spcPct val="110000"/>
              </a:lnSpc>
            </a:pPr>
            <a:r>
              <a:rPr lang="de-CH" sz="1800" dirty="0"/>
              <a:t>Vermittlung von theoretischem Wissen und praktischen Anwendungen</a:t>
            </a:r>
          </a:p>
          <a:p>
            <a:pPr lvl="0">
              <a:lnSpc>
                <a:spcPct val="110000"/>
              </a:lnSpc>
            </a:pPr>
            <a:r>
              <a:rPr lang="de-CH" sz="1800" dirty="0"/>
              <a:t>Einsatz der im Holzbau üblichen Anschlag- und Lastaufnahmemittel</a:t>
            </a:r>
          </a:p>
          <a:p>
            <a:pPr lvl="0">
              <a:lnSpc>
                <a:spcPct val="110000"/>
              </a:lnSpc>
            </a:pPr>
            <a:r>
              <a:rPr lang="de-CH" sz="1800" dirty="0"/>
              <a:t>Die Ausbildung erfolgt durch eine Person mit entsprechender Fachkompetenz im Holzbau, z.B. Kranführer Kategorie A oder B mit Erfahrung in der Mitarbeitendenausbildung</a:t>
            </a:r>
          </a:p>
          <a:p>
            <a:pPr lvl="0">
              <a:lnSpc>
                <a:spcPct val="110000"/>
              </a:lnSpc>
            </a:pPr>
            <a:r>
              <a:rPr lang="de-CH" sz="1800" dirty="0"/>
              <a:t>Die Dauer der Ausbildung soll den Vorkenntnissen und Erfahrungen der Teilnehmenden angepasst werden</a:t>
            </a:r>
          </a:p>
          <a:p>
            <a:pPr lvl="0">
              <a:lnSpc>
                <a:spcPct val="110000"/>
              </a:lnSpc>
            </a:pPr>
            <a:r>
              <a:rPr lang="de-CH" sz="1800" dirty="0"/>
              <a:t>Die erforderliche Schutzausrüstung wird eingesetzt (Sicherheitsschuhe, Handschuhe usw.)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E516CD-3367-4BEA-A652-A0488E193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793" y="1690688"/>
            <a:ext cx="3223227" cy="188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5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23BC-44B5-4887-9073-F2E81F16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Schulung Lasten-Anschläger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35726-87A5-463F-ACB4-0D69F260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118559" cy="4351338"/>
          </a:xfrm>
        </p:spPr>
        <p:txBody>
          <a:bodyPr>
            <a:normAutofit/>
          </a:bodyPr>
          <a:lstStyle/>
          <a:p>
            <a:r>
              <a:rPr lang="de-CH" dirty="0"/>
              <a:t>Anwendung der Lastaufnahmemittel</a:t>
            </a:r>
          </a:p>
          <a:p>
            <a:endParaRPr lang="de-CH" dirty="0"/>
          </a:p>
          <a:p>
            <a:r>
              <a:rPr lang="de-CH" dirty="0"/>
              <a:t>Verhalten im Schwenkbereich des Krans</a:t>
            </a:r>
          </a:p>
          <a:p>
            <a:endParaRPr lang="de-CH" dirty="0"/>
          </a:p>
          <a:p>
            <a:r>
              <a:rPr lang="de-CH" dirty="0"/>
              <a:t>Kommunikation mit dem Kranführer</a:t>
            </a:r>
          </a:p>
          <a:p>
            <a:endParaRPr lang="de-CH" dirty="0"/>
          </a:p>
          <a:p>
            <a:r>
              <a:rPr lang="de-CH" dirty="0"/>
              <a:t>Anschlagsystem gemäss Vorgaben Avor / Betrieb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86B48D-BE16-4A06-9F9E-7B669551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624" y="1690688"/>
            <a:ext cx="2564524" cy="37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23BC-44B5-4887-9073-F2E81F16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Anwendung der Anschlagmittel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35726-87A5-463F-ACB4-0D69F260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706712" cy="44096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/>
              <a:t>Der Hersteller gibt vor, wie die Anschlagmittel verwendet werden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Anschlagart</a:t>
            </a:r>
          </a:p>
          <a:p>
            <a:r>
              <a:rPr lang="de-CH" dirty="0"/>
              <a:t>Tragfähigkeit </a:t>
            </a:r>
            <a:r>
              <a:rPr lang="de-CH" sz="1500" dirty="0"/>
              <a:t>(Abhängig von Anschlagart und Neigungswinkel)</a:t>
            </a:r>
          </a:p>
          <a:p>
            <a:r>
              <a:rPr lang="de-CH" dirty="0"/>
              <a:t>Neigungswinkel</a:t>
            </a:r>
          </a:p>
          <a:p>
            <a:r>
              <a:rPr lang="de-CH" dirty="0"/>
              <a:t>Lebensdauer (Einweg oder Mehrweg)</a:t>
            </a:r>
          </a:p>
          <a:p>
            <a:r>
              <a:rPr lang="de-CH" dirty="0"/>
              <a:t>Sicherheitshinweise</a:t>
            </a:r>
          </a:p>
          <a:p>
            <a:r>
              <a:rPr lang="de-CH" dirty="0"/>
              <a:t>Lagerung + Kontrolle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DF9B2E-0BE0-4D38-9C0A-F4FB389C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171" y="1696843"/>
            <a:ext cx="2798585" cy="40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5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23BC-44B5-4887-9073-F2E81F16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Anschlagmittel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35726-87A5-463F-ACB4-0D69F260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2567153" cy="1155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Rundschlingen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670818-89B5-41FC-BE31-C64EBE35A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790280"/>
            <a:ext cx="2043401" cy="7133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2C7FBC5-EAD4-4291-8D0A-9F7E999DC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211118"/>
            <a:ext cx="2375627" cy="52452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5AB666E-5530-46A6-864F-39562D19C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88811" y="5106907"/>
            <a:ext cx="942174" cy="1821247"/>
          </a:xfrm>
          <a:prstGeom prst="rect">
            <a:avLst/>
          </a:prstGeom>
        </p:spPr>
      </p:pic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F309BD7B-3EC2-43A9-8CB7-AFCA766BCBDC}"/>
              </a:ext>
            </a:extLst>
          </p:cNvPr>
          <p:cNvSpPr txBox="1">
            <a:spLocks/>
          </p:cNvSpPr>
          <p:nvPr/>
        </p:nvSpPr>
        <p:spPr>
          <a:xfrm>
            <a:off x="690935" y="5199059"/>
            <a:ext cx="2861679" cy="81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dirty="0"/>
              <a:t>Einweg Hebeband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26C96C6A-FF2F-48CB-8CB8-A337AD89C78D}"/>
              </a:ext>
            </a:extLst>
          </p:cNvPr>
          <p:cNvSpPr txBox="1">
            <a:spLocks/>
          </p:cNvSpPr>
          <p:nvPr/>
        </p:nvSpPr>
        <p:spPr>
          <a:xfrm>
            <a:off x="1038039" y="3480368"/>
            <a:ext cx="1975946" cy="973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dirty="0"/>
              <a:t>Hebegurte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9C86F448-E776-4264-98BE-4A9F6A2AB9A0}"/>
              </a:ext>
            </a:extLst>
          </p:cNvPr>
          <p:cNvSpPr txBox="1">
            <a:spLocks/>
          </p:cNvSpPr>
          <p:nvPr/>
        </p:nvSpPr>
        <p:spPr>
          <a:xfrm>
            <a:off x="6179425" y="1829015"/>
            <a:ext cx="4143704" cy="178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dirty="0" err="1"/>
              <a:t>Baugehänge</a:t>
            </a:r>
            <a:endParaRPr lang="de-CH" dirty="0"/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2C7B1AFA-BE42-41AC-8882-472520BBD58E}"/>
              </a:ext>
            </a:extLst>
          </p:cNvPr>
          <p:cNvSpPr txBox="1">
            <a:spLocks/>
          </p:cNvSpPr>
          <p:nvPr/>
        </p:nvSpPr>
        <p:spPr>
          <a:xfrm>
            <a:off x="6179425" y="3484180"/>
            <a:ext cx="2497521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dirty="0"/>
              <a:t>Lasttraverse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FB57BF0B-7428-4B7B-A2BF-BA2E0B218F5D}"/>
              </a:ext>
            </a:extLst>
          </p:cNvPr>
          <p:cNvSpPr txBox="1">
            <a:spLocks/>
          </p:cNvSpPr>
          <p:nvPr/>
        </p:nvSpPr>
        <p:spPr>
          <a:xfrm>
            <a:off x="6096000" y="5189146"/>
            <a:ext cx="2751741" cy="714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dirty="0" err="1"/>
              <a:t>Kettengehänge</a:t>
            </a:r>
            <a:endParaRPr lang="de-CH" dirty="0"/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082D0F-97E3-488E-8428-8DC4D6F54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451" y="2314172"/>
            <a:ext cx="1859616" cy="51873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FEABA10-1ADD-4C33-84B6-0D30ADB8A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819" y="5150323"/>
            <a:ext cx="1529167" cy="150683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5FC312B-A88E-4619-86C1-75424610F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03" y="3877129"/>
            <a:ext cx="1910964" cy="9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5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23BC-44B5-4887-9073-F2E81F16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Kontrolle der Anschlagmittel vor jedem Einsatz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35726-87A5-463F-ACB4-0D69F260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118559" cy="4351338"/>
          </a:xfrm>
        </p:spPr>
        <p:txBody>
          <a:bodyPr>
            <a:normAutofit/>
          </a:bodyPr>
          <a:lstStyle/>
          <a:p>
            <a:endParaRPr lang="de-CH" dirty="0"/>
          </a:p>
          <a:p>
            <a:r>
              <a:rPr lang="de-CH" dirty="0"/>
              <a:t>Richtige Gewichtsklasse</a:t>
            </a:r>
          </a:p>
          <a:p>
            <a:endParaRPr lang="de-CH" dirty="0"/>
          </a:p>
          <a:p>
            <a:r>
              <a:rPr lang="de-CH" dirty="0"/>
              <a:t>Keine Defekte an Tragstruktur</a:t>
            </a:r>
          </a:p>
          <a:p>
            <a:endParaRPr lang="de-CH" dirty="0"/>
          </a:p>
          <a:p>
            <a:r>
              <a:rPr lang="de-CH" dirty="0"/>
              <a:t>Lesbare Etikette mit Gewichtsangabe vorhanden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EDC6B9-3443-422E-A441-FC2235765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158" y="1690688"/>
            <a:ext cx="2530642" cy="38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2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23BC-44B5-4887-9073-F2E81F16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8873"/>
            <a:ext cx="10515600" cy="1325563"/>
          </a:xfrm>
        </p:spPr>
        <p:txBody>
          <a:bodyPr>
            <a:normAutofit/>
          </a:bodyPr>
          <a:lstStyle/>
          <a:p>
            <a:r>
              <a:rPr lang="de-CH" sz="4000" b="1" dirty="0"/>
              <a:t>Nur geeignete und geprüfte Lastaufnahmemittel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35726-87A5-463F-ACB4-0D69F260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98434" cy="4351338"/>
          </a:xfrm>
        </p:spPr>
        <p:txBody>
          <a:bodyPr>
            <a:normAutofit/>
          </a:bodyPr>
          <a:lstStyle/>
          <a:p>
            <a:r>
              <a:rPr lang="de-CH" dirty="0"/>
              <a:t>Herstellerangaben berücksichtigen (oder Nachweis erbringen)</a:t>
            </a:r>
          </a:p>
          <a:p>
            <a:endParaRPr lang="de-CH" dirty="0"/>
          </a:p>
          <a:p>
            <a:r>
              <a:rPr lang="de-CH" dirty="0"/>
              <a:t>Lastaufnahmemittel auf Gewicht abstimmen</a:t>
            </a:r>
          </a:p>
          <a:p>
            <a:endParaRPr lang="de-CH" dirty="0"/>
          </a:p>
          <a:p>
            <a:r>
              <a:rPr lang="de-CH" dirty="0"/>
              <a:t>Anschlagpunkte und Verankerung im Element bestimmen (Avor)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9E00536-78C0-4024-9B28-B1A41B512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832" y="2154617"/>
            <a:ext cx="3727065" cy="29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7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23BC-44B5-4887-9073-F2E81F16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8873"/>
            <a:ext cx="10515600" cy="1325563"/>
          </a:xfrm>
        </p:spPr>
        <p:txBody>
          <a:bodyPr>
            <a:normAutofit/>
          </a:bodyPr>
          <a:lstStyle/>
          <a:p>
            <a:r>
              <a:rPr lang="de-CH" sz="4000" b="1" dirty="0"/>
              <a:t>Neigungswinkel beachten, gleichmässig anheben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35726-87A5-463F-ACB4-0D69F260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332496" cy="4351338"/>
          </a:xfrm>
        </p:spPr>
        <p:txBody>
          <a:bodyPr>
            <a:normAutofit/>
          </a:bodyPr>
          <a:lstStyle/>
          <a:p>
            <a:r>
              <a:rPr lang="de-CH" dirty="0"/>
              <a:t>Überbelastung der Anschlagmittel durch zu flachen Winkel</a:t>
            </a:r>
          </a:p>
          <a:p>
            <a:r>
              <a:rPr lang="de-CH" dirty="0"/>
              <a:t>Gurten können durch flachen Winkel rutschen</a:t>
            </a:r>
          </a:p>
          <a:p>
            <a:r>
              <a:rPr lang="de-CH" dirty="0"/>
              <a:t>Traversen einsetzen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C5A088-8274-426B-8C5D-0138E2EB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9" y="3625516"/>
            <a:ext cx="10064041" cy="25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8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Breitbild</PresentationFormat>
  <Paragraphs>99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Firmenlogo</vt:lpstr>
      <vt:lpstr>Schulung Kranführer + Lastenanschläger</vt:lpstr>
      <vt:lpstr>Schulung Kranführer + Lastenanschläger</vt:lpstr>
      <vt:lpstr>Schulung Lasten-Anschläger</vt:lpstr>
      <vt:lpstr>Anwendung der Anschlagmittel</vt:lpstr>
      <vt:lpstr>Anschlagmittel</vt:lpstr>
      <vt:lpstr>Kontrolle der Anschlagmittel vor jedem Einsatz</vt:lpstr>
      <vt:lpstr>Nur geeignete und geprüfte Lastaufnahmemittel</vt:lpstr>
      <vt:lpstr>Neigungswinkel beachten, gleichmässig anheben</vt:lpstr>
      <vt:lpstr>Kontrolle der schwebenden Last</vt:lpstr>
      <vt:lpstr>Sich nicht im Gefahrenbereich der Lasten aufhalten</vt:lpstr>
      <vt:lpstr>Kommunikation</vt:lpstr>
      <vt:lpstr>Regeln für sicheres Anschlagen von Lasten</vt:lpstr>
      <vt:lpstr>Testfragen</vt:lpstr>
      <vt:lpstr>Mit Lasten sicher umgehen- grosse Gefahren abwehren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Firmenlogo</dc:title>
  <dc:creator>Daniel Küng</dc:creator>
  <cp:lastModifiedBy>Daniel Küng</cp:lastModifiedBy>
  <cp:revision>29</cp:revision>
  <dcterms:created xsi:type="dcterms:W3CDTF">2020-12-16T12:27:11Z</dcterms:created>
  <dcterms:modified xsi:type="dcterms:W3CDTF">2022-04-07T12:46:40Z</dcterms:modified>
</cp:coreProperties>
</file>