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70" r:id="rId7"/>
    <p:sldId id="273" r:id="rId8"/>
    <p:sldId id="274" r:id="rId9"/>
    <p:sldId id="277" r:id="rId10"/>
    <p:sldId id="275" r:id="rId11"/>
    <p:sldId id="271" r:id="rId12"/>
    <p:sldId id="260" r:id="rId13"/>
    <p:sldId id="278" r:id="rId14"/>
    <p:sldId id="269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B3A47D-41F9-4AE6-8AD8-0EE70D639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10FAE3-18A1-4020-A852-9134E688F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4E7468-6EA0-48BD-B654-0E97E8599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14.07.2022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7837B7-847C-4342-A792-CC105A4F0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04B00E-8D84-4998-A3D5-DC97ED70A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775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D3E6F0-CB0F-4363-A5A7-7BEF674E2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6AE5E7A-5F21-4A45-80D4-F857A2476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67194C-AE3D-4106-BEB5-C192247C9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14.07.2022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8F2916-D278-4AD6-B912-FDA75C42B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A15E33-319C-4B6E-8CC4-B024687FC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715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6B799FA-B51F-460A-8B03-0A7014D88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7C6E263-2758-482A-A524-137948A27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8C0EBA-B7AD-46D9-8E88-B738B668F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14.07.2022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7F3DCA-0F3B-4A68-8B27-135E9316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532643-010A-48CB-A2C6-D1C504ED8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962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9E53A9-01E0-4AF3-9E29-BC5885057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66AC18-86F8-438D-99EE-BEEA36D6E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E11038-5930-47F7-BE1F-0EC9787AC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14.07.2022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B90686-D253-4102-B9FC-C791CC76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D38969-5BBF-40EF-BA25-F31FEFD0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406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08826-E555-46E6-97A6-14E722783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5159AE-A643-4AC2-AA7B-D6BB7F01E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F55BA8-EF19-4A7B-A1CD-4709003B7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14.07.2022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B8D2A4-80C5-4061-9778-C66C1657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2D235C-AC0D-41C8-AC86-E095180A9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631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E94283-0574-49C9-B2A6-FB130CD28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1200C2-13D8-4D2E-ABE4-C706141E2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A7CE1F-547F-48BA-B592-41431EE41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ED806E-B3EA-4800-8C6B-38099BFE4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14.07.2022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4FF43AC-0CA1-4423-91CA-7BA8B2E4E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C93C50D-A3C6-4C27-86F3-8734425FC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220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970FC-8B9E-4B7B-96B0-AF37DC166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CAE2E2-0B71-41F3-BCF6-049BD12FF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DD20F71-A90B-400A-A821-BF0B11452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84BEDB6-4C6D-406F-B530-EEFD00456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CCDE734-C421-468A-92A0-8DDDB5C69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4764B92-8A3E-41C9-AA2C-CFF6A2677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14.07.2022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03748CF-2677-4B57-A74D-5EEB2C594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E3B97BF-821A-49F2-9E91-E42658FB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29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323FDC-81DB-4F43-BC53-31AF4327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868442A-CE8C-4C6A-BADC-0C6B0FB0E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14.07.2022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54E440-AF5F-4F05-9BB3-BB830B28F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5371A1F-D9D3-48BC-86A8-81A02842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054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0F0035E-D03F-440D-A720-1569DDD2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14.07.2022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A5AE7A0-DB22-458B-B0D5-1CF603F3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FDBA69-DB3C-4D25-AE3F-9B7741364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633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4D81CF-D130-4BA3-AE74-1617F7426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FAC3F6-B5AB-4836-8A88-5F441495B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03EC485-DBC0-4097-A9D5-9632A69C1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A5A1B5-F270-4BF3-A376-61FFA2B73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14.07.2022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A078910-3FA6-45B3-BEBC-B219E6383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CC4A55-A410-4C18-94A6-A62A29C67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9398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0D1209-CA62-4F6E-A50C-A0109E3F3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58A83BF-AD47-4AA5-9A10-59A5964418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0920217-9C03-46AA-B772-60D85E0AD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29309C-B640-4531-94C4-B0E281E12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B3B-1B24-45E0-9AF0-783936F1D443}" type="datetimeFigureOut">
              <a:rPr lang="de-CH" smtClean="0"/>
              <a:t>14.07.2022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4B1F31E-8529-479A-A2AF-2D53BF26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6AED30-4B20-4D48-B9F3-5AEB48309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6451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669A0A0-2FCF-47BD-8415-37CD8954E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7AE0D5-6228-47C4-9E37-6215B7489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A84CEB-B889-43BB-BC9C-F2E178B712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FBB3B-1B24-45E0-9AF0-783936F1D443}" type="datetimeFigureOut">
              <a:rPr lang="de-CH" smtClean="0"/>
              <a:t>14.07.2022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18159E-DEE0-421B-9FA5-20D7B8D911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4A9796-8C02-44C6-9947-E505FBA95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544FB-6AB8-470D-B756-EF9EA9E6F14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6100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lineexambuilder.com/de/kenntnisse-sonnen-und-hitzeschutz/exam-440687" TargetMode="External"/><Relationship Id="rId2" Type="http://schemas.openxmlformats.org/officeDocument/2006/relationships/hyperlink" Target="https://www.onlineexambuilder.com/de/protezione-solare-e-termica/exam-53203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051576-C186-4A9B-AE9F-8656E9294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7329" y="640080"/>
            <a:ext cx="6274590" cy="4018341"/>
          </a:xfrm>
          <a:noFill/>
        </p:spPr>
        <p:txBody>
          <a:bodyPr>
            <a:normAutofit/>
          </a:bodyPr>
          <a:lstStyle/>
          <a:p>
            <a:pPr algn="l"/>
            <a:r>
              <a:rPr lang="it-CH" sz="6600">
                <a:latin typeface="Arial" panose="020B0604020202020204" pitchFamily="34" charset="0"/>
                <a:cs typeface="Arial" panose="020B0604020202020204" pitchFamily="34" charset="0"/>
              </a:rPr>
              <a:t>Logo aziendale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6EC7C10-4F68-4F6E-9469-08D0CB13F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7329" y="4796852"/>
            <a:ext cx="6274590" cy="1421068"/>
          </a:xfrm>
          <a:noFill/>
        </p:spPr>
        <p:txBody>
          <a:bodyPr>
            <a:normAutofit/>
          </a:bodyPr>
          <a:lstStyle/>
          <a:p>
            <a:pPr algn="l"/>
            <a:r>
              <a:rPr lang="it-CH">
                <a:latin typeface="Arial" panose="020B0604020202020204" pitchFamily="34" charset="0"/>
                <a:cs typeface="Arial" panose="020B0604020202020204" pitchFamily="34" charset="0"/>
              </a:rPr>
              <a:t>Formazione interna: protezione dal sole e dal calore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F2EF6386-7D40-BF6A-A79E-0D142A0784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054244"/>
              </p:ext>
            </p:extLst>
          </p:nvPr>
        </p:nvGraphicFramePr>
        <p:xfrm>
          <a:off x="-1" y="89247"/>
          <a:ext cx="4657969" cy="6591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162" imgH="8020050" progId="Acrobat.Document.DC">
                  <p:embed/>
                </p:oleObj>
              </mc:Choice>
              <mc:Fallback>
                <p:oleObj name="Acrobat Document" r:id="rId2" imgW="5667162" imgH="802005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" y="89247"/>
                        <a:ext cx="4657969" cy="6591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639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20238E-ECAE-4E7E-ADFE-A6D5F7C9C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>
                <a:latin typeface="Arial" panose="020B0604020202020204" pitchFamily="34" charset="0"/>
                <a:cs typeface="Arial" panose="020B0604020202020204" pitchFamily="34" charset="0"/>
              </a:rPr>
              <a:t>Prevenzione legata alla protezione dal calore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643DC0-DC75-4C17-B91C-961876384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Symbol" panose="05050102010706020507" pitchFamily="18" charset="2"/>
              <a:buChar char="-"/>
            </a:pPr>
            <a:r>
              <a:rPr lang="it-CH" sz="2000">
                <a:latin typeface="Arial" panose="020B0604020202020204" pitchFamily="34" charset="0"/>
                <a:cs typeface="Arial" panose="020B0604020202020204" pitchFamily="34" charset="0"/>
              </a:rPr>
              <a:t>Eseguire lavori fisici pesanti nelle prime ore del mattino.</a:t>
            </a:r>
          </a:p>
          <a:p>
            <a:pPr>
              <a:buFont typeface="Symbol" panose="05050102010706020507" pitchFamily="18" charset="2"/>
              <a:buChar char="-"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it-CH" sz="2000">
                <a:latin typeface="Arial" panose="020B0604020202020204" pitchFamily="34" charset="0"/>
                <a:cs typeface="Arial" panose="020B0604020202020204" pitchFamily="34" charset="0"/>
              </a:rPr>
              <a:t>Ombreggiare i posti di lavoro o lavorare sul lato dell’edificio non esposto al sole.</a:t>
            </a:r>
          </a:p>
          <a:p>
            <a:pPr>
              <a:buFont typeface="Symbol" panose="05050102010706020507" pitchFamily="18" charset="2"/>
              <a:buChar char="-"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it-CH" sz="2000">
                <a:latin typeface="Arial" panose="020B0604020202020204" pitchFamily="34" charset="0"/>
                <a:cs typeface="Arial" panose="020B0604020202020204" pitchFamily="34" charset="0"/>
              </a:rPr>
              <a:t>Bere liquidi a sufficienza.</a:t>
            </a:r>
          </a:p>
          <a:p>
            <a:pPr>
              <a:buFont typeface="Symbol" panose="05050102010706020507" pitchFamily="18" charset="2"/>
              <a:buChar char="-"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it-CH" sz="2000">
                <a:latin typeface="Arial" panose="020B0604020202020204" pitchFamily="34" charset="0"/>
                <a:cs typeface="Arial" panose="020B0604020202020204" pitchFamily="34" charset="0"/>
              </a:rPr>
              <a:t>Raffreddare il corpo in zone ombreggiate e più fresche.</a:t>
            </a:r>
          </a:p>
          <a:p>
            <a:pPr>
              <a:buFont typeface="Symbol" panose="05050102010706020507" pitchFamily="18" charset="2"/>
              <a:buChar char="-"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it-CH" sz="2000">
                <a:latin typeface="Arial" panose="020B0604020202020204" pitchFamily="34" charset="0"/>
                <a:cs typeface="Arial" panose="020B0604020202020204" pitchFamily="34" charset="0"/>
              </a:rPr>
              <a:t>Indossare indumenti adeguati (copricapo, abiti leggeri, ecc.).</a:t>
            </a:r>
          </a:p>
          <a:p>
            <a:pPr>
              <a:buFont typeface="Symbol" panose="05050102010706020507" pitchFamily="18" charset="2"/>
              <a:buChar char="-"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it-CH" sz="2000">
                <a:latin typeface="Arial" panose="020B0604020202020204" pitchFamily="34" charset="0"/>
                <a:cs typeface="Arial" panose="020B0604020202020204" pitchFamily="34" charset="0"/>
              </a:rPr>
              <a:t>Modificare eventualmente l’orario di inizio lavoro.</a:t>
            </a:r>
          </a:p>
        </p:txBody>
      </p:sp>
      <p:pic>
        <p:nvPicPr>
          <p:cNvPr id="5" name="Grafik 4" descr="Ein Bild, das Container, Glas, Vase, Tisch enthält.&#10;&#10;Automatisch generierte Beschreibung">
            <a:extLst>
              <a:ext uri="{FF2B5EF4-FFF2-40B4-BE49-F238E27FC236}">
                <a16:creationId xmlns:a16="http://schemas.microsoft.com/office/drawing/2014/main" id="{02CB4031-DE33-4738-A973-58733E7CC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833" y="3429000"/>
            <a:ext cx="2385060" cy="297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79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3C169-1657-4677-88F9-45FD0F3C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9781"/>
          </a:xfrm>
        </p:spPr>
        <p:txBody>
          <a:bodyPr/>
          <a:lstStyle/>
          <a:p>
            <a:r>
              <a:rPr lang="it-CH">
                <a:latin typeface="Arial" panose="020B0604020202020204" pitchFamily="34" charset="0"/>
                <a:cs typeface="Arial" panose="020B0604020202020204" pitchFamily="34" charset="0"/>
              </a:rPr>
              <a:t>Informazioni utili sull’ozono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DEB4B9-6C47-4D1E-97C4-2D7515B00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464906"/>
            <a:ext cx="10515600" cy="4421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it-CH" sz="2000">
                <a:latin typeface="Arial" panose="020B0604020202020204" pitchFamily="34" charset="0"/>
                <a:cs typeface="Arial" panose="020B0604020202020204" pitchFamily="34" charset="0"/>
              </a:rPr>
              <a:t>L’ozono si forma quando l’intensità della radiazione solare è molto elevata.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it-CH" sz="2000">
                <a:latin typeface="Arial" panose="020B0604020202020204" pitchFamily="34" charset="0"/>
                <a:cs typeface="Arial" panose="020B0604020202020204" pitchFamily="34" charset="0"/>
              </a:rPr>
              <a:t>L’ozono troposferico agisce come gas irritante che causa soprattutto disturbi quali irritazioni oculari, bruciore e gola irritata, insufficienze respiratorie e mal di testa.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it-CH" sz="2000">
                <a:latin typeface="Arial" panose="020B0604020202020204" pitchFamily="34" charset="0"/>
                <a:cs typeface="Arial" panose="020B0604020202020204" pitchFamily="34" charset="0"/>
              </a:rPr>
              <a:t>Le concentrazioni di ozono più elevate si misurano con temperature estive e forti radiazioni solari nelle ore pomeridiane (dalle ore 16.00 alle 18.00 circa).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it-CH" sz="2000">
                <a:latin typeface="Arial" panose="020B0604020202020204" pitchFamily="34" charset="0"/>
                <a:cs typeface="Arial" panose="020B0604020202020204" pitchFamily="34" charset="0"/>
              </a:rPr>
              <a:t>Nelle aree rurali si misurano spesso valori di ozono superiori rispetto alle aree urbane.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it-CH" sz="2000">
                <a:latin typeface="Arial" panose="020B0604020202020204" pitchFamily="34" charset="0"/>
                <a:cs typeface="Arial" panose="020B0604020202020204" pitchFamily="34" charset="0"/>
              </a:rPr>
              <a:t>Solitamente all’interno degli edifici la concentrazione di ozono è inferiore rispetto all’esterno.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it-CH" sz="2000">
                <a:latin typeface="Arial" panose="020B0604020202020204" pitchFamily="34" charset="0"/>
                <a:cs typeface="Arial" panose="020B0604020202020204" pitchFamily="34" charset="0"/>
              </a:rPr>
              <a:t>Maggiore è l’attività fisica, più acuti possono essere i sintomi.</a:t>
            </a:r>
          </a:p>
        </p:txBody>
      </p:sp>
    </p:spTree>
    <p:extLst>
      <p:ext uri="{BB962C8B-B14F-4D97-AF65-F5344CB8AC3E}">
        <p14:creationId xmlns:p14="http://schemas.microsoft.com/office/powerpoint/2010/main" val="1842270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D5D0DB-98CD-4633-B706-98AF0162C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CH">
                <a:latin typeface="Arial" panose="020B0604020202020204" pitchFamily="34" charset="0"/>
                <a:cs typeface="Arial" panose="020B0604020202020204" pitchFamily="34" charset="0"/>
              </a:rPr>
              <a:t>Prevenzione legata allo smog estivo e all’ozono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F5419077-FBEE-4C1F-A374-BAC7968544D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it-CH" sz="2000">
                <a:latin typeface="Arial" panose="020B0604020202020204" pitchFamily="34" charset="0"/>
                <a:cs typeface="Arial" panose="020B0604020202020204" pitchFamily="34" charset="0"/>
              </a:rPr>
              <a:t>Nelle giornate estive a rischio di ozono spostare possibilmente i lavori che prevedono un intenso sforzo fisico alle prime ore del mattino.</a:t>
            </a:r>
          </a:p>
          <a:p>
            <a:pPr>
              <a:buFontTx/>
              <a:buChar char="-"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it-CH" sz="2000">
                <a:latin typeface="Arial" panose="020B0604020202020204" pitchFamily="34" charset="0"/>
                <a:cs typeface="Arial" panose="020B0604020202020204" pitchFamily="34" charset="0"/>
              </a:rPr>
              <a:t>Si raccomanda anche di eseguire i lavori al pomeriggio all’interno di edifici o locali in cui la concentrazione di ozono è solitamente più bassa che all’aperto.</a:t>
            </a:r>
          </a:p>
        </p:txBody>
      </p:sp>
    </p:spTree>
    <p:extLst>
      <p:ext uri="{BB962C8B-B14F-4D97-AF65-F5344CB8AC3E}">
        <p14:creationId xmlns:p14="http://schemas.microsoft.com/office/powerpoint/2010/main" val="2094928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9E9D21-CF89-4FD7-9318-C57B3B5C8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/>
              <a:t>Test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00C003-DBC7-4429-BF2C-AC2F59819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CH" sz="2000" dirty="0">
                <a:hlinkClick r:id="rId2"/>
              </a:rPr>
              <a:t>Link al test Protezione dal sole e dal calore</a:t>
            </a:r>
            <a:endParaRPr lang="it-CH" sz="2000" dirty="0">
              <a:hlinkClick r:id="rId3"/>
            </a:endParaRPr>
          </a:p>
          <a:p>
            <a:pPr marL="0" indent="0">
              <a:buNone/>
            </a:pPr>
            <a:endParaRPr lang="de-CH" sz="2000" dirty="0"/>
          </a:p>
          <a:p>
            <a:pPr marL="0" indent="0">
              <a:buNone/>
            </a:pPr>
            <a:endParaRPr lang="de-CH" sz="2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1D01719-B4AA-4BC6-CBD5-467830D42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11" y="2472614"/>
            <a:ext cx="3425890" cy="342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12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839FFC-5610-4793-82A3-610BAC936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13952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it-CH" sz="5400" b="1">
                <a:solidFill>
                  <a:srgbClr val="FFFF00"/>
                </a:solidFill>
              </a:rPr>
              <a:t>Da buon professionista, proteggiti dagli UV!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94DE3A-DC2F-4DA4-92B1-B7D6733DE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71631"/>
            <a:ext cx="10515600" cy="2605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CH" sz="4000"/>
              <a:t>Buon proseguimento e restate in salute!</a:t>
            </a:r>
          </a:p>
          <a:p>
            <a:pPr marL="0" indent="0" algn="ctr">
              <a:buNone/>
            </a:pPr>
            <a:endParaRPr lang="de-CH" sz="4000" dirty="0"/>
          </a:p>
          <a:p>
            <a:pPr marL="0" indent="0" algn="ctr">
              <a:buNone/>
            </a:pPr>
            <a:r>
              <a:rPr lang="it-CH" sz="4000"/>
              <a:t> </a:t>
            </a:r>
            <a:r>
              <a:rPr lang="it-CH" sz="4000">
                <a:solidFill>
                  <a:schemeClr val="bg1">
                    <a:lumMod val="65000"/>
                  </a:schemeClr>
                </a:solidFill>
              </a:rPr>
              <a:t>Nome azienda</a:t>
            </a:r>
          </a:p>
        </p:txBody>
      </p:sp>
      <p:pic>
        <p:nvPicPr>
          <p:cNvPr id="5" name="Grafik 4" descr="Ein Bild, das Blume enthält.&#10;&#10;Automatisch generierte Beschreibung">
            <a:extLst>
              <a:ext uri="{FF2B5EF4-FFF2-40B4-BE49-F238E27FC236}">
                <a16:creationId xmlns:a16="http://schemas.microsoft.com/office/drawing/2014/main" id="{D0312EEE-5345-4B18-B80D-FA5237EE1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4349750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58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3C169-1657-4677-88F9-45FD0F3CB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b="1" dirty="0">
                <a:latin typeface="Arial" panose="020B0604020202020204" pitchFamily="34" charset="0"/>
                <a:cs typeface="Arial" panose="020B0604020202020204" pitchFamily="34" charset="0"/>
              </a:rPr>
              <a:t>Informazioni utili sulla protezione     dal sole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DEB4B9-6C47-4D1E-97C4-2D7515B00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690688"/>
            <a:ext cx="10515600" cy="4857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CH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Per proteggersi al meglio dai raggi UV è necessario un abbigliamento adeguato e, nei mesi estivi più caldi, un copricapo con visiera e un indumento che tenga la nuca al riparo dal sole.</a:t>
            </a:r>
          </a:p>
          <a:p>
            <a:pPr algn="l"/>
            <a:r>
              <a:rPr lang="it-CH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In Svizzera il tumore cutaneo colpisce in media tre persone al giorno tra quelle che svolgono regolarmente lavori all’aperto.</a:t>
            </a:r>
          </a:p>
          <a:p>
            <a:pPr algn="l"/>
            <a:r>
              <a:rPr lang="it-CH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Le zone corporee più colpite sono quelle che più restano esposte al sole: labbra, fronte, naso, guance, orecchie e, tra le più ricorrenti, la nuca.</a:t>
            </a:r>
          </a:p>
          <a:p>
            <a:pPr algn="l"/>
            <a:r>
              <a:rPr lang="it-CH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 raggi UV sono dannosi per la pelle anche in presenza di parziale nuvolosità e temperature fresche.</a:t>
            </a:r>
          </a:p>
          <a:p>
            <a:pPr algn="l"/>
            <a:r>
              <a:rPr lang="it-CH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Da aprile a settembre i raggi UV sono molto intensi, soprattutto nei mesi di giugno e luglio.</a:t>
            </a:r>
          </a:p>
          <a:p>
            <a:pPr algn="l"/>
            <a:r>
              <a:rPr lang="it-CH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Nelle zone ad alta quota e in presenza di neve o altre superfici riflettenti, l’effetto dei raggi solari è maggiore, rendendo pertanto necessaria l’adozione di misure di protezione durante tutto il corso dell’anno.</a:t>
            </a:r>
          </a:p>
          <a:p>
            <a:pPr algn="l"/>
            <a:r>
              <a:rPr lang="it-CH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La pelle registra tutto, specialmente le scottature.</a:t>
            </a:r>
          </a:p>
          <a:p>
            <a:pPr algn="l"/>
            <a:r>
              <a:rPr lang="it-CH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Chi lavora all’aperto si espone a una quantità di raggi UV fino a oltre due volte superiore rispetto ai momenti di svago o di vacanza.</a:t>
            </a:r>
          </a:p>
          <a:p>
            <a:pPr algn="l"/>
            <a:r>
              <a:rPr lang="it-CH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 raggi UV possono provocare patologie come il tumore cutaneo e la cataratta.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D71193-B795-3037-6F56-8E8EA1404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0603" y="309572"/>
            <a:ext cx="1508247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75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8466C-D22D-4FEA-80D1-141B43E34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b="1">
                <a:latin typeface="Arial" panose="020B0604020202020204" pitchFamily="34" charset="0"/>
                <a:cs typeface="Arial" panose="020B0604020202020204" pitchFamily="34" charset="0"/>
              </a:rPr>
              <a:t>Protezione solare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A17DEA-17BE-4064-8FD6-13B5A4356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574"/>
            <a:ext cx="10515600" cy="4351338"/>
          </a:xfrm>
        </p:spPr>
        <p:txBody>
          <a:bodyPr>
            <a:normAutofit/>
          </a:bodyPr>
          <a:lstStyle/>
          <a:p>
            <a:pPr algn="l"/>
            <a:r>
              <a:rPr lang="it-CH" sz="2000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Indossare indumenti a protezione della pelle: almeno una T-shirt a trama fitta, preferibilmente a maniche lunghe.</a:t>
            </a:r>
          </a:p>
          <a:p>
            <a:pPr algn="l"/>
            <a:r>
              <a:rPr lang="it-CH" sz="2000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Utilizzare occhiali da sole o di protezione con filtro UV.</a:t>
            </a:r>
          </a:p>
          <a:p>
            <a:pPr algn="l"/>
            <a:r>
              <a:rPr lang="it-CH" sz="2000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Come misura aggiuntiva, almeno da aprile a settembre applicare più volte al giorno una crema di protezione solare in quantità abbondante (con grado di protezione minimo SPF 30, ma consigliabile SPF 50).</a:t>
            </a:r>
          </a:p>
          <a:p>
            <a:pPr algn="l"/>
            <a:r>
              <a:rPr lang="it-CH" sz="2000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Tra le ore 11.00 e le 15.00, quando il sole è più forte, assicurarsi di adottare una protezione solare sufficiente e, se possibile, lavorare all’ombra.</a:t>
            </a:r>
          </a:p>
          <a:p>
            <a:pPr algn="l"/>
            <a:r>
              <a:rPr lang="it-CH" sz="2000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Le parti del corpo più esposte sono la testa e la nuca. Almeno nei mesi di giugno e luglio, indossare una visiera e una protezione per la nuca.</a:t>
            </a:r>
          </a:p>
          <a:p>
            <a:pPr algn="l"/>
            <a:r>
              <a:rPr lang="it-CH" sz="2000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Ove possibile, ombreggiare i posti di lavoro, oppure lavorare sul lato dell’edificio non esposto al sole.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8A7FB71-A9A3-DF35-4735-F87BE6A1A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376" y="309571"/>
            <a:ext cx="1656474" cy="135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0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8466C-D22D-4FEA-80D1-141B43E34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b="1">
                <a:latin typeface="Arial" panose="020B0604020202020204" pitchFamily="34" charset="0"/>
                <a:cs typeface="Arial" panose="020B0604020202020204" pitchFamily="34" charset="0"/>
              </a:rPr>
              <a:t>Buono a sapersi: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A17DEA-17BE-4064-8FD6-13B5A4356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574"/>
            <a:ext cx="10515600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it-CH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Effetto immediato sulla pelle</a:t>
            </a:r>
          </a:p>
          <a:p>
            <a:pPr algn="l"/>
            <a:r>
              <a:rPr lang="it-CH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La pigmentazione (abbronzatura) della pelle è un meccanismo di difesa. </a:t>
            </a:r>
            <a:r>
              <a:rPr lang="it-CH" sz="2000" dirty="0">
                <a:latin typeface="Arial" panose="020B0604020202020204" pitchFamily="34" charset="0"/>
                <a:cs typeface="Arial" panose="020B0604020202020204" pitchFamily="34" charset="0"/>
              </a:rPr>
              <a:t>I raggi UV danneggiano la pelle e il DNA agendo a livello di nucleo cellulare.</a:t>
            </a:r>
          </a:p>
          <a:p>
            <a:pPr algn="l"/>
            <a:r>
              <a:rPr lang="it-CH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La scottatura solare è una bruciatura spesso accompagnata da infiammazione, vesciche e desquamazione, oltre ad essere un fattore di rischio del tumore cutaneo.</a:t>
            </a:r>
          </a:p>
          <a:p>
            <a:pPr algn="l"/>
            <a:endParaRPr lang="de-CH" sz="20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it-CH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Effetto immediato sugli occhi</a:t>
            </a:r>
          </a:p>
          <a:p>
            <a:pPr algn="l"/>
            <a:r>
              <a:rPr lang="it-CH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Un’eccessiva esposizione ai raggi UV può provocare cheratite o congiuntivite (cecità da neve).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164101-DBDA-7C42-DE83-6F5A921AB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845" y="365125"/>
            <a:ext cx="1751531" cy="143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61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8466C-D22D-4FEA-80D1-141B43E34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b="1">
                <a:latin typeface="Arial" panose="020B0604020202020204" pitchFamily="34" charset="0"/>
                <a:cs typeface="Arial" panose="020B0604020202020204" pitchFamily="34" charset="0"/>
              </a:rPr>
              <a:t>Buono a sapersi: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A17DEA-17BE-4064-8FD6-13B5A4356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574"/>
            <a:ext cx="10515600" cy="435133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it-CH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Effetti a lungo termine sulla pelle</a:t>
            </a:r>
          </a:p>
          <a:p>
            <a:pPr algn="l"/>
            <a:r>
              <a:rPr lang="it-CH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Un’eccessiva esposizione ai raggi UV favorisce la degenerazione precoce della pelle. La cute perde elasticità, favorendo la comparsa di rughe e solchi e risultando secca e coriacea.</a:t>
            </a:r>
          </a:p>
          <a:p>
            <a:pPr algn="l"/>
            <a:r>
              <a:rPr lang="it-CH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Il tumore cutaneo provocato dalla radiazione UV si distingue in due tipologie: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CH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CH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 tumore della pelle non-melanoma è il più frequente, ma produce meno metastasi e va asportato chirurgicamente coinvolgendo un’area estesa.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CH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CH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 melanoma maligno è più raro, ma comporta la formazione di metastasi, riducendo le probabilità di guarigione e rivelandosi potenzialmente letale.</a:t>
            </a:r>
          </a:p>
          <a:p>
            <a:pPr algn="l"/>
            <a:endParaRPr lang="de-CH" sz="20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it-CH" sz="2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Effetti a lungo termine sugli occhi</a:t>
            </a:r>
          </a:p>
          <a:p>
            <a:pPr algn="l"/>
            <a:r>
              <a:rPr lang="it-CH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Opacità del cristallino (cataratta)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D9CF7DA-BBE0-5294-46E8-11DF74443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4506" y="290579"/>
            <a:ext cx="1949360" cy="160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18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3C169-1657-4677-88F9-45FD0F3CB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b="1" dirty="0">
                <a:latin typeface="Arial" panose="020B0604020202020204" pitchFamily="34" charset="0"/>
                <a:cs typeface="Arial" panose="020B0604020202020204" pitchFamily="34" charset="0"/>
              </a:rPr>
              <a:t>Informazioni utili sulla           protezione dal calore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DEB4B9-6C47-4D1E-97C4-2D7515B0046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it-CH" sz="2000">
                <a:latin typeface="Arial" panose="020B0604020202020204" pitchFamily="34" charset="0"/>
                <a:cs typeface="Arial" panose="020B0604020202020204" pitchFamily="34" charset="0"/>
              </a:rPr>
              <a:t>Le condizioni climatiche e gli sforzi fisici aumentano la temperatura corporea.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it-CH" sz="2000">
                <a:latin typeface="Arial" panose="020B0604020202020204" pitchFamily="34" charset="0"/>
                <a:cs typeface="Arial" panose="020B0604020202020204" pitchFamily="34" charset="0"/>
              </a:rPr>
              <a:t>Il sudore è la principale protezione per impedire un surriscaldamento del corpo.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it-CH" sz="2000">
                <a:latin typeface="Arial" panose="020B0604020202020204" pitchFamily="34" charset="0"/>
                <a:cs typeface="Arial" panose="020B0604020202020204" pitchFamily="34" charset="0"/>
              </a:rPr>
              <a:t>Lavorando al caldo ad una media intensità di sforzo, il corpo rilascia mediante evaporazione 3-4 litri di acqua e in condizioni estreme di lavoro pesante ne rilascia addirittura 8-12 litri per ogni turno di lavoro.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it-CH" sz="2000">
                <a:latin typeface="Arial" panose="020B0604020202020204" pitchFamily="34" charset="0"/>
                <a:cs typeface="Arial" panose="020B0604020202020204" pitchFamily="34" charset="0"/>
              </a:rPr>
              <a:t>Il lavoro fisico genera ulteriore calore: quanto più il lavoro è faticoso, tanto maggiore sarà il calore prodotto dal corpo.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it-CH" sz="2000">
                <a:latin typeface="Arial" panose="020B0604020202020204" pitchFamily="34" charset="0"/>
                <a:cs typeface="Arial" panose="020B0604020202020204" pitchFamily="34" charset="0"/>
              </a:rPr>
              <a:t>Non tutte le persone sopportano il calore allo stesso modo (intolleranza al calore).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C09E7ED-2AEE-4B77-B3DB-D5C7B7921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8380" y="437855"/>
            <a:ext cx="1856874" cy="118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60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D5D0DB-98CD-4633-B706-98AF0162C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CH" b="1" dirty="0">
                <a:latin typeface="Arial" panose="020B0604020202020204" pitchFamily="34" charset="0"/>
                <a:cs typeface="Arial" panose="020B0604020202020204" pitchFamily="34" charset="0"/>
              </a:rPr>
              <a:t>Quadri clinici, protezione dal       calore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F5419077-FBEE-4C1F-A374-BAC7968544D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it-CH" sz="2000" b="1" dirty="0">
                <a:latin typeface="Arial" panose="020B0604020202020204" pitchFamily="34" charset="0"/>
                <a:cs typeface="Arial" panose="020B0604020202020204" pitchFamily="34" charset="0"/>
              </a:rPr>
              <a:t>Crampi da calore:</a:t>
            </a:r>
            <a:r>
              <a:rPr lang="it-CH" sz="2000" dirty="0">
                <a:latin typeface="Arial" panose="020B0604020202020204" pitchFamily="34" charset="0"/>
                <a:cs typeface="Arial" panose="020B0604020202020204" pitchFamily="34" charset="0"/>
              </a:rPr>
              <a:t> crampi muscolari causati dalla perdita di sali e liquidi</a:t>
            </a:r>
          </a:p>
          <a:p>
            <a:pPr>
              <a:buFontTx/>
              <a:buChar char="-"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it-CH" sz="2000" b="1" dirty="0">
                <a:latin typeface="Arial" panose="020B0604020202020204" pitchFamily="34" charset="0"/>
                <a:cs typeface="Arial" panose="020B0604020202020204" pitchFamily="34" charset="0"/>
              </a:rPr>
              <a:t>Esaurimento da calore:</a:t>
            </a:r>
            <a:r>
              <a:rPr lang="it-CH" sz="2000" dirty="0">
                <a:latin typeface="Arial" panose="020B0604020202020204" pitchFamily="34" charset="0"/>
                <a:cs typeface="Arial" panose="020B0604020202020204" pitchFamily="34" charset="0"/>
              </a:rPr>
              <a:t> senso di debolezza, vertigini, mal di testa, nausea, forte sete e leggero aumento della temperatura corporea</a:t>
            </a:r>
          </a:p>
          <a:p>
            <a:pPr>
              <a:buFontTx/>
              <a:buChar char="-"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it-CH" sz="2000" b="1" dirty="0">
                <a:latin typeface="Arial" panose="020B0604020202020204" pitchFamily="34" charset="0"/>
                <a:cs typeface="Arial" panose="020B0604020202020204" pitchFamily="34" charset="0"/>
              </a:rPr>
              <a:t>Collasso da calore:</a:t>
            </a:r>
            <a:r>
              <a:rPr lang="it-CH" sz="2000" dirty="0">
                <a:latin typeface="Arial" panose="020B0604020202020204" pitchFamily="34" charset="0"/>
                <a:cs typeface="Arial" panose="020B0604020202020204" pitchFamily="34" charset="0"/>
              </a:rPr>
              <a:t> stessi sintomi dell’esaurimento da calore ma con improvvisa perdita di coscienza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E5007E6-A6AC-43A7-8B4B-8E44C2D77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926" y="437855"/>
            <a:ext cx="1856874" cy="118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09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D5D0DB-98CD-4633-B706-98AF0162C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CH" b="1" dirty="0">
                <a:latin typeface="Arial" panose="020B0604020202020204" pitchFamily="34" charset="0"/>
                <a:cs typeface="Arial" panose="020B0604020202020204" pitchFamily="34" charset="0"/>
              </a:rPr>
              <a:t>Quadri clinici, protezione dal       calore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F5419077-FBEE-4C1F-A374-BAC7968544D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it-CH" sz="2000" b="1">
                <a:latin typeface="Arial" panose="020B0604020202020204" pitchFamily="34" charset="0"/>
                <a:cs typeface="Arial" panose="020B0604020202020204" pitchFamily="34" charset="0"/>
              </a:rPr>
              <a:t>Colpo di calore:</a:t>
            </a:r>
            <a:r>
              <a:rPr lang="it-CH" sz="2000">
                <a:latin typeface="Arial" panose="020B0604020202020204" pitchFamily="34" charset="0"/>
                <a:cs typeface="Arial" panose="020B0604020202020204" pitchFamily="34" charset="0"/>
              </a:rPr>
              <a:t> aumento della temperatura corporea sopra i 40 °C, mal di testa, eloquio disarticolato, vertigini, spossatezza, confusione, crampi o persino coma.</a:t>
            </a:r>
          </a:p>
          <a:p>
            <a:pPr>
              <a:buFontTx/>
              <a:buChar char="-"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CH" sz="2000">
                <a:latin typeface="Arial" panose="020B0604020202020204" pitchFamily="34" charset="0"/>
                <a:cs typeface="Arial" panose="020B0604020202020204" pitchFamily="34" charset="0"/>
              </a:rPr>
              <a:t>Il colpo di calore classico si distingue dal colpo di calore da sforzo.</a:t>
            </a:r>
          </a:p>
          <a:p>
            <a:pPr marL="0" indent="0">
              <a:buNone/>
            </a:pPr>
            <a:r>
              <a:rPr lang="it-CH" sz="2000">
                <a:latin typeface="Arial" panose="020B0604020202020204" pitchFamily="34" charset="0"/>
                <a:cs typeface="Arial" panose="020B0604020202020204" pitchFamily="34" charset="0"/>
              </a:rPr>
              <a:t>Colpo di calore classico: i più colpiti sono i bambini, gli anziani, le persone con disturbi preesistenti come malattie cardiache, diabete, alcolemie ecc. La pelle risulta inoltre calda e asciutta.</a:t>
            </a:r>
          </a:p>
          <a:p>
            <a:pPr marL="0" indent="0">
              <a:buNone/>
            </a:pPr>
            <a:r>
              <a:rPr lang="it-CH" sz="2000">
                <a:latin typeface="Arial" panose="020B0604020202020204" pitchFamily="34" charset="0"/>
                <a:cs typeface="Arial" panose="020B0604020202020204" pitchFamily="34" charset="0"/>
              </a:rPr>
              <a:t>Colpo di calore da sforzo: colpisce persone giovani e in salute in seguito a sforzi fisici. Ai sintomi precedenti si aggiungono un polso accelerato, una bassa pressione sanguigna e una colorazione bluastra della pelle che risulta calda e umida.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47A3376-AD8F-44B7-8BFA-982946D51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8380" y="437855"/>
            <a:ext cx="1856874" cy="118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07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C493BC-A0CA-4A7A-AC42-1D3E67757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b="1">
                <a:latin typeface="Arial" panose="020B0604020202020204" pitchFamily="34" charset="0"/>
                <a:cs typeface="Arial" panose="020B0604020202020204" pitchFamily="34" charset="0"/>
              </a:rPr>
              <a:t>Primo soccorso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376EE6-F3CD-4EBB-8F2A-96DDE408C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CH" sz="2400" dirty="0">
                <a:latin typeface="Arial" panose="020B0604020202020204" pitchFamily="34" charset="0"/>
                <a:cs typeface="Arial" panose="020B0604020202020204" pitchFamily="34" charset="0"/>
              </a:rPr>
              <a:t>Allontanarsi dall’area esposta al calore, spostarsi all’ombra.</a:t>
            </a:r>
          </a:p>
          <a:p>
            <a:endParaRPr lang="de-CH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CH" sz="2400" dirty="0">
                <a:latin typeface="Arial" panose="020B0604020202020204" pitchFamily="34" charset="0"/>
                <a:cs typeface="Arial" panose="020B0604020202020204" pitchFamily="34" charset="0"/>
              </a:rPr>
              <a:t>Adagiare correttamente le persone interessate: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it-CH" sz="2000" dirty="0">
                <a:latin typeface="Arial" panose="020B0604020202020204" pitchFamily="34" charset="0"/>
                <a:cs typeface="Arial" panose="020B0604020202020204" pitchFamily="34" charset="0"/>
              </a:rPr>
              <a:t>posizione antishock in stato di coscienza (distendere la persona supina e alzare le gambe)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it-CH" sz="2000" dirty="0">
                <a:latin typeface="Arial" panose="020B0604020202020204" pitchFamily="34" charset="0"/>
                <a:cs typeface="Arial" panose="020B0604020202020204" pitchFamily="34" charset="0"/>
              </a:rPr>
              <a:t>posizione laterale di sicurezza in caso di incoscienza, controllare il polso e il respiro</a:t>
            </a:r>
          </a:p>
          <a:p>
            <a:pPr lvl="1">
              <a:buFont typeface="Symbol" panose="05050102010706020507" pitchFamily="18" charset="2"/>
              <a:buChar char="-"/>
            </a:pPr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CH" sz="2400" dirty="0">
                <a:latin typeface="Arial" panose="020B0604020202020204" pitchFamily="34" charset="0"/>
                <a:cs typeface="Arial" panose="020B0604020202020204" pitchFamily="34" charset="0"/>
              </a:rPr>
              <a:t>Raffreddare il corpo, non lasciare da sole le persone interessate.</a:t>
            </a:r>
          </a:p>
          <a:p>
            <a:endParaRPr lang="de-CH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CH" sz="2400" dirty="0">
                <a:latin typeface="Arial" panose="020B0604020202020204" pitchFamily="34" charset="0"/>
                <a:cs typeface="Arial" panose="020B0604020202020204" pitchFamily="34" charset="0"/>
              </a:rPr>
              <a:t>Somministrare liquidi, se la persona interessata non vomita.</a:t>
            </a:r>
          </a:p>
          <a:p>
            <a:endParaRPr lang="de-CH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CH" sz="2400" dirty="0">
                <a:latin typeface="Arial" panose="020B0604020202020204" pitchFamily="34" charset="0"/>
                <a:cs typeface="Arial" panose="020B0604020202020204" pitchFamily="34" charset="0"/>
              </a:rPr>
              <a:t>Rianimazione in caso di arresto respiratorio</a:t>
            </a:r>
          </a:p>
          <a:p>
            <a:endParaRPr lang="de-CH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CH" sz="2400" dirty="0">
                <a:latin typeface="Arial" panose="020B0604020202020204" pitchFamily="34" charset="0"/>
                <a:cs typeface="Arial" panose="020B0604020202020204" pitchFamily="34" charset="0"/>
              </a:rPr>
              <a:t>Rivolgersi sempre a un medico in caso di sintomi gravi o perdita di coscienza.</a:t>
            </a:r>
          </a:p>
          <a:p>
            <a:pPr lvl="1">
              <a:buFont typeface="Symbol" panose="05050102010706020507" pitchFamily="18" charset="2"/>
              <a:buChar char="-"/>
            </a:pP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DA39535-FE72-4DF3-A507-848410A37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884" y="365125"/>
            <a:ext cx="1536032" cy="153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26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1212</Words>
  <Application>Microsoft Office PowerPoint</Application>
  <PresentationFormat>Breitbild</PresentationFormat>
  <Paragraphs>106</Paragraphs>
  <Slides>14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Wingdings</vt:lpstr>
      <vt:lpstr>Office</vt:lpstr>
      <vt:lpstr>Acrobat Document</vt:lpstr>
      <vt:lpstr>Logo aziendale</vt:lpstr>
      <vt:lpstr>Informazioni utili sulla protezione     dal sole</vt:lpstr>
      <vt:lpstr>Protezione solare</vt:lpstr>
      <vt:lpstr>Buono a sapersi:</vt:lpstr>
      <vt:lpstr>Buono a sapersi:</vt:lpstr>
      <vt:lpstr>Informazioni utili sulla           protezione dal calore</vt:lpstr>
      <vt:lpstr>Quadri clinici, protezione dal       calore</vt:lpstr>
      <vt:lpstr>Quadri clinici, protezione dal       calore</vt:lpstr>
      <vt:lpstr>Primo soccorso </vt:lpstr>
      <vt:lpstr>Prevenzione legata alla protezione dal calore</vt:lpstr>
      <vt:lpstr>Informazioni utili sull’ozono</vt:lpstr>
      <vt:lpstr>Prevenzione legata allo smog estivo e all’ozono</vt:lpstr>
      <vt:lpstr>Test</vt:lpstr>
      <vt:lpstr>Da buon professionista, proteggiti dagli UV!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Firmenlogo</dc:title>
  <dc:creator>Daniel Küng</dc:creator>
  <cp:lastModifiedBy>Philipp Bürgi</cp:lastModifiedBy>
  <cp:revision>53</cp:revision>
  <dcterms:created xsi:type="dcterms:W3CDTF">2019-10-02T12:08:48Z</dcterms:created>
  <dcterms:modified xsi:type="dcterms:W3CDTF">2022-07-14T05:40:29Z</dcterms:modified>
</cp:coreProperties>
</file>