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70" r:id="rId7"/>
    <p:sldId id="273" r:id="rId8"/>
    <p:sldId id="274" r:id="rId9"/>
    <p:sldId id="277" r:id="rId10"/>
    <p:sldId id="275" r:id="rId11"/>
    <p:sldId id="271" r:id="rId12"/>
    <p:sldId id="260" r:id="rId13"/>
    <p:sldId id="278" r:id="rId14"/>
    <p:sldId id="26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3A47D-41F9-4AE6-8AD8-0EE70D639F4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5610FAE3-18A1-4020-A852-9134E688F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244E7468-6EA0-48BD-B654-0E97E8599C06}"/>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5" name="Fußzeilenplatzhalter 4">
            <a:extLst>
              <a:ext uri="{FF2B5EF4-FFF2-40B4-BE49-F238E27FC236}">
                <a16:creationId xmlns:a16="http://schemas.microsoft.com/office/drawing/2014/main" id="{8A7837B7-847C-4342-A792-CC105A4F039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704B00E-8D84-4998-A3D5-DC97ED70A517}"/>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59775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3E6F0-CB0F-4363-A5A7-7BEF674E2541}"/>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16AE5E7A-5F21-4A45-80D4-F857A2476B3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F67194C-AE3D-4106-BEB5-C192247C9A5E}"/>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5" name="Fußzeilenplatzhalter 4">
            <a:extLst>
              <a:ext uri="{FF2B5EF4-FFF2-40B4-BE49-F238E27FC236}">
                <a16:creationId xmlns:a16="http://schemas.microsoft.com/office/drawing/2014/main" id="{138F2916-D278-4AD6-B912-FDA75C42B09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CA15E33-319C-4B6E-8CC4-B024687FC10D}"/>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241715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6B799FA-B51F-460A-8B03-0A7014D88E7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7C6E263-2758-482A-A524-137948A27DA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8C0EBA-B7AD-46D9-8E88-B738B668FBFB}"/>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5" name="Fußzeilenplatzhalter 4">
            <a:extLst>
              <a:ext uri="{FF2B5EF4-FFF2-40B4-BE49-F238E27FC236}">
                <a16:creationId xmlns:a16="http://schemas.microsoft.com/office/drawing/2014/main" id="{977F3DCA-0F3B-4A68-8B27-135E931648B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7532643-010A-48CB-A2C6-D1C504ED85E4}"/>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246962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E53A9-01E0-4AF3-9E29-BC5885057ED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966AC18-86F8-438D-99EE-BEEA36D6E4C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2E11038-5930-47F7-BE1F-0EC9787AC35F}"/>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5" name="Fußzeilenplatzhalter 4">
            <a:extLst>
              <a:ext uri="{FF2B5EF4-FFF2-40B4-BE49-F238E27FC236}">
                <a16:creationId xmlns:a16="http://schemas.microsoft.com/office/drawing/2014/main" id="{DBB90686-D253-4102-B9FC-C791CC76523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DD38969-5BBF-40EF-BA25-F31FEFD0E039}"/>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129406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08826-E555-46E6-97A6-14E722783C1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C45159AE-A643-4AC2-AA7B-D6BB7F01E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3F55BA8-EF19-4A7B-A1CD-4709003B7A03}"/>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5" name="Fußzeilenplatzhalter 4">
            <a:extLst>
              <a:ext uri="{FF2B5EF4-FFF2-40B4-BE49-F238E27FC236}">
                <a16:creationId xmlns:a16="http://schemas.microsoft.com/office/drawing/2014/main" id="{C4B8D2A4-80C5-4061-9778-C66C1657218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12D235C-AC0D-41C8-AC86-E095180A9D46}"/>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382631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94283-0574-49C9-B2A6-FB130CD28C7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51200C2-13D8-4D2E-ABE4-C706141E2A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EAA7CE1F-547F-48BA-B592-41431EE41DF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81ED806E-B3EA-4800-8C6B-38099BFE44AB}"/>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6" name="Fußzeilenplatzhalter 5">
            <a:extLst>
              <a:ext uri="{FF2B5EF4-FFF2-40B4-BE49-F238E27FC236}">
                <a16:creationId xmlns:a16="http://schemas.microsoft.com/office/drawing/2014/main" id="{E4FF43AC-0CA1-4423-91CA-7BA8B2E4EBC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C93C50D-A3C6-4C27-86F3-8734425FCFEB}"/>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273220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970FC-8B9E-4B7B-96B0-AF37DC1669AC}"/>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52CAE2E2-0B71-41F3-BCF6-049BD12FF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DD20F71-A90B-400A-A821-BF0B114529C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684BEDB6-4C6D-406F-B530-EEFD00456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CCDE734-C421-468A-92A0-8DDDB5C6998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4764B92-8A3E-41C9-AA2C-CFF6A2677BF0}"/>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8" name="Fußzeilenplatzhalter 7">
            <a:extLst>
              <a:ext uri="{FF2B5EF4-FFF2-40B4-BE49-F238E27FC236}">
                <a16:creationId xmlns:a16="http://schemas.microsoft.com/office/drawing/2014/main" id="{F03748CF-2677-4B57-A74D-5EEB2C594B15}"/>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BE3B97BF-821A-49F2-9E91-E42658FBCFF7}"/>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11029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23FDC-81DB-4F43-BC53-31AF4327853B}"/>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0868442A-CE8C-4C6A-BADC-0C6B0FB0E55F}"/>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4" name="Fußzeilenplatzhalter 3">
            <a:extLst>
              <a:ext uri="{FF2B5EF4-FFF2-40B4-BE49-F238E27FC236}">
                <a16:creationId xmlns:a16="http://schemas.microsoft.com/office/drawing/2014/main" id="{5B54E440-AF5F-4F05-9BB3-BB830B28FDBB}"/>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25371A1F-D9D3-48BC-86A8-81A028425824}"/>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308054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0F0035E-D03F-440D-A720-1569DDD2917B}"/>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3" name="Fußzeilenplatzhalter 2">
            <a:extLst>
              <a:ext uri="{FF2B5EF4-FFF2-40B4-BE49-F238E27FC236}">
                <a16:creationId xmlns:a16="http://schemas.microsoft.com/office/drawing/2014/main" id="{1A5AE7A0-DB22-458B-B0D5-1CF603F34C8B}"/>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15FDBA69-DB3C-4D25-AE3F-9B7741364EF2}"/>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162633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D81CF-D130-4BA3-AE74-1617F742641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1FAC3F6-B5AB-4836-8A88-5F441495B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03EC485-DBC0-4097-A9D5-9632A69C1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0A5A1B5-F270-4BF3-A376-61FFA2B73C84}"/>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6" name="Fußzeilenplatzhalter 5">
            <a:extLst>
              <a:ext uri="{FF2B5EF4-FFF2-40B4-BE49-F238E27FC236}">
                <a16:creationId xmlns:a16="http://schemas.microsoft.com/office/drawing/2014/main" id="{CA078910-3FA6-45B3-BEBC-B219E638313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ECC4A55-A410-4C18-94A6-A62A29C674BA}"/>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244939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D1209-CA62-4F6E-A50C-A0109E3F3AF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158A83BF-AD47-4AA5-9A10-59A596441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50920217-9C03-46AA-B772-60D85E0AD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29309C-B640-4531-94C4-B0E281E1231D}"/>
              </a:ext>
            </a:extLst>
          </p:cNvPr>
          <p:cNvSpPr>
            <a:spLocks noGrp="1"/>
          </p:cNvSpPr>
          <p:nvPr>
            <p:ph type="dt" sz="half" idx="10"/>
          </p:nvPr>
        </p:nvSpPr>
        <p:spPr/>
        <p:txBody>
          <a:bodyPr/>
          <a:lstStyle/>
          <a:p>
            <a:fld id="{633FBB3B-1B24-45E0-9AF0-783936F1D443}" type="datetimeFigureOut">
              <a:rPr lang="de-CH" smtClean="0"/>
              <a:t>25.05.2022</a:t>
            </a:fld>
            <a:endParaRPr lang="de-CH"/>
          </a:p>
        </p:txBody>
      </p:sp>
      <p:sp>
        <p:nvSpPr>
          <p:cNvPr id="6" name="Fußzeilenplatzhalter 5">
            <a:extLst>
              <a:ext uri="{FF2B5EF4-FFF2-40B4-BE49-F238E27FC236}">
                <a16:creationId xmlns:a16="http://schemas.microsoft.com/office/drawing/2014/main" id="{B4B1F31E-8529-479A-A2AF-2D53BF26A82B}"/>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F6AED30-4B20-4D48-B9F3-5AEB48309FE6}"/>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316451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669A0A0-2FCF-47BD-8415-37CD8954E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687AE0D5-6228-47C4-9E37-6215B7489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6A84CEB-B889-43BB-BC9C-F2E178B71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FBB3B-1B24-45E0-9AF0-783936F1D443}" type="datetimeFigureOut">
              <a:rPr lang="de-CH" smtClean="0"/>
              <a:t>25.05.2022</a:t>
            </a:fld>
            <a:endParaRPr lang="de-CH"/>
          </a:p>
        </p:txBody>
      </p:sp>
      <p:sp>
        <p:nvSpPr>
          <p:cNvPr id="5" name="Fußzeilenplatzhalter 4">
            <a:extLst>
              <a:ext uri="{FF2B5EF4-FFF2-40B4-BE49-F238E27FC236}">
                <a16:creationId xmlns:a16="http://schemas.microsoft.com/office/drawing/2014/main" id="{F818159E-DEE0-421B-9FA5-20D7B8D91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4C4A9796-8C02-44C6-9947-E505FBA95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44FB-6AB8-470D-B756-EF9EA9E6F14F}" type="slidenum">
              <a:rPr lang="de-CH" smtClean="0"/>
              <a:t>‹Nr.›</a:t>
            </a:fld>
            <a:endParaRPr lang="de-CH"/>
          </a:p>
        </p:txBody>
      </p:sp>
    </p:spTree>
    <p:extLst>
      <p:ext uri="{BB962C8B-B14F-4D97-AF65-F5344CB8AC3E}">
        <p14:creationId xmlns:p14="http://schemas.microsoft.com/office/powerpoint/2010/main" val="126100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nlineexambuilder.com/de/kenntnisse-sonnen-und-hitzeschutz/exam-440687"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51576-C186-4A9B-AE9F-8656E9294EC1}"/>
              </a:ext>
            </a:extLst>
          </p:cNvPr>
          <p:cNvSpPr>
            <a:spLocks noGrp="1"/>
          </p:cNvSpPr>
          <p:nvPr>
            <p:ph type="ctrTitle"/>
          </p:nvPr>
        </p:nvSpPr>
        <p:spPr>
          <a:xfrm>
            <a:off x="5277329" y="640080"/>
            <a:ext cx="6274590" cy="4018341"/>
          </a:xfrm>
          <a:noFill/>
        </p:spPr>
        <p:txBody>
          <a:bodyPr>
            <a:normAutofit/>
          </a:bodyPr>
          <a:lstStyle/>
          <a:p>
            <a:pPr algn="l"/>
            <a:r>
              <a:rPr lang="de-CH" sz="6600">
                <a:latin typeface="Arial" panose="020B0604020202020204" pitchFamily="34" charset="0"/>
                <a:cs typeface="Arial" panose="020B0604020202020204" pitchFamily="34" charset="0"/>
              </a:rPr>
              <a:t>Firmenlogo</a:t>
            </a:r>
          </a:p>
        </p:txBody>
      </p:sp>
      <p:sp>
        <p:nvSpPr>
          <p:cNvPr id="3" name="Untertitel 2">
            <a:extLst>
              <a:ext uri="{FF2B5EF4-FFF2-40B4-BE49-F238E27FC236}">
                <a16:creationId xmlns:a16="http://schemas.microsoft.com/office/drawing/2014/main" id="{B6EC7C10-4F68-4F6E-9469-08D0CB13FE59}"/>
              </a:ext>
            </a:extLst>
          </p:cNvPr>
          <p:cNvSpPr>
            <a:spLocks noGrp="1"/>
          </p:cNvSpPr>
          <p:nvPr>
            <p:ph type="subTitle" idx="1"/>
          </p:nvPr>
        </p:nvSpPr>
        <p:spPr>
          <a:xfrm>
            <a:off x="5277329" y="4796852"/>
            <a:ext cx="6274590" cy="1421068"/>
          </a:xfrm>
          <a:noFill/>
        </p:spPr>
        <p:txBody>
          <a:bodyPr>
            <a:normAutofit/>
          </a:bodyPr>
          <a:lstStyle/>
          <a:p>
            <a:pPr algn="l"/>
            <a:r>
              <a:rPr lang="de-CH" dirty="0">
                <a:latin typeface="Arial" panose="020B0604020202020204" pitchFamily="34" charset="0"/>
                <a:cs typeface="Arial" panose="020B0604020202020204" pitchFamily="34" charset="0"/>
              </a:rPr>
              <a:t>Interne Schulung: Sonne- und Hitzeschutz</a:t>
            </a:r>
          </a:p>
        </p:txBody>
      </p:sp>
      <p:pic>
        <p:nvPicPr>
          <p:cNvPr id="6" name="Grafik 5">
            <a:extLst>
              <a:ext uri="{FF2B5EF4-FFF2-40B4-BE49-F238E27FC236}">
                <a16:creationId xmlns:a16="http://schemas.microsoft.com/office/drawing/2014/main" id="{7C59E45C-E8E8-4B6E-8222-15B57EE4FE1B}"/>
              </a:ext>
            </a:extLst>
          </p:cNvPr>
          <p:cNvPicPr>
            <a:picLocks noChangeAspect="1"/>
          </p:cNvPicPr>
          <p:nvPr/>
        </p:nvPicPr>
        <p:blipFill rotWithShape="1">
          <a:blip r:embed="rId2"/>
          <a:srcRect l="1642"/>
          <a:stretch/>
        </p:blipFill>
        <p:spPr>
          <a:xfrm>
            <a:off x="1" y="10"/>
            <a:ext cx="4654296" cy="6857990"/>
          </a:xfrm>
          <a:prstGeom prst="rect">
            <a:avLst/>
          </a:prstGeom>
        </p:spPr>
      </p:pic>
    </p:spTree>
    <p:extLst>
      <p:ext uri="{BB962C8B-B14F-4D97-AF65-F5344CB8AC3E}">
        <p14:creationId xmlns:p14="http://schemas.microsoft.com/office/powerpoint/2010/main" val="20163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0238E-ECAE-4E7E-ADFE-A6D5F7C9C286}"/>
              </a:ext>
            </a:extLst>
          </p:cNvPr>
          <p:cNvSpPr>
            <a:spLocks noGrp="1"/>
          </p:cNvSpPr>
          <p:nvPr>
            <p:ph type="title"/>
          </p:nvPr>
        </p:nvSpPr>
        <p:spPr/>
        <p:txBody>
          <a:bodyPr/>
          <a:lstStyle/>
          <a:p>
            <a:r>
              <a:rPr lang="de-CH" dirty="0">
                <a:latin typeface="Arial" panose="020B0604020202020204" pitchFamily="34" charset="0"/>
                <a:cs typeface="Arial" panose="020B0604020202020204" pitchFamily="34" charset="0"/>
              </a:rPr>
              <a:t>Prävention zu Hitzeschutz</a:t>
            </a:r>
          </a:p>
        </p:txBody>
      </p:sp>
      <p:sp>
        <p:nvSpPr>
          <p:cNvPr id="3" name="Inhaltsplatzhalter 2">
            <a:extLst>
              <a:ext uri="{FF2B5EF4-FFF2-40B4-BE49-F238E27FC236}">
                <a16:creationId xmlns:a16="http://schemas.microsoft.com/office/drawing/2014/main" id="{AA643DC0-DC75-4C17-B91C-961876384FAF}"/>
              </a:ext>
            </a:extLst>
          </p:cNvPr>
          <p:cNvSpPr>
            <a:spLocks noGrp="1"/>
          </p:cNvSpPr>
          <p:nvPr>
            <p:ph idx="1"/>
          </p:nvPr>
        </p:nvSpPr>
        <p:spPr/>
        <p:txBody>
          <a:bodyPr>
            <a:normAutofit lnSpcReduction="10000"/>
          </a:bodyPr>
          <a:lstStyle/>
          <a:p>
            <a:pPr>
              <a:buFont typeface="Symbol" panose="05050102010706020507" pitchFamily="18" charset="2"/>
              <a:buChar char="-"/>
            </a:pPr>
            <a:r>
              <a:rPr lang="de-CH" sz="2000" dirty="0">
                <a:latin typeface="Arial" panose="020B0604020202020204" pitchFamily="34" charset="0"/>
                <a:cs typeface="Arial" panose="020B0604020202020204" pitchFamily="34" charset="0"/>
              </a:rPr>
              <a:t>Schwere körperliche Arbeiten in den Morgenstunden vornehmen</a:t>
            </a:r>
          </a:p>
          <a:p>
            <a:pPr>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a:p>
            <a:pPr>
              <a:buFont typeface="Symbol" panose="05050102010706020507" pitchFamily="18" charset="2"/>
              <a:buChar char="-"/>
            </a:pPr>
            <a:r>
              <a:rPr lang="de-CH" sz="2000" dirty="0">
                <a:latin typeface="Arial" panose="020B0604020202020204" pitchFamily="34" charset="0"/>
                <a:cs typeface="Arial" panose="020B0604020202020204" pitchFamily="34" charset="0"/>
              </a:rPr>
              <a:t>Arbeitsplätze beschatten oder an der Sonne abgewandten Hausseite arbeiten</a:t>
            </a:r>
          </a:p>
          <a:p>
            <a:pPr>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a:p>
            <a:pPr>
              <a:buFont typeface="Symbol" panose="05050102010706020507" pitchFamily="18" charset="2"/>
              <a:buChar char="-"/>
            </a:pPr>
            <a:r>
              <a:rPr lang="de-CH" sz="2000" dirty="0">
                <a:latin typeface="Arial" panose="020B0604020202020204" pitchFamily="34" charset="0"/>
                <a:cs typeface="Arial" panose="020B0604020202020204" pitchFamily="34" charset="0"/>
              </a:rPr>
              <a:t>Genügend Flüssigkeit zu sich nehmen</a:t>
            </a:r>
          </a:p>
          <a:p>
            <a:pPr>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a:p>
            <a:pPr>
              <a:buFont typeface="Symbol" panose="05050102010706020507" pitchFamily="18" charset="2"/>
              <a:buChar char="-"/>
            </a:pPr>
            <a:r>
              <a:rPr lang="de-CH" sz="2000" dirty="0">
                <a:latin typeface="Arial" panose="020B0604020202020204" pitchFamily="34" charset="0"/>
                <a:cs typeface="Arial" panose="020B0604020202020204" pitchFamily="34" charset="0"/>
              </a:rPr>
              <a:t>Körper in beschatteten und kühleren Bereichen abkühlen</a:t>
            </a:r>
          </a:p>
          <a:p>
            <a:pPr>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a:p>
            <a:pPr>
              <a:buFont typeface="Symbol" panose="05050102010706020507" pitchFamily="18" charset="2"/>
              <a:buChar char="-"/>
            </a:pPr>
            <a:r>
              <a:rPr lang="de-CH" sz="2000" dirty="0">
                <a:latin typeface="Arial" panose="020B0604020202020204" pitchFamily="34" charset="0"/>
                <a:cs typeface="Arial" panose="020B0604020202020204" pitchFamily="34" charset="0"/>
              </a:rPr>
              <a:t>Angepasste Kleider tragen (Kopfbedeckung, leichte Kleider etc.)</a:t>
            </a:r>
          </a:p>
          <a:p>
            <a:pPr>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a:p>
            <a:pPr>
              <a:buFont typeface="Symbol" panose="05050102010706020507" pitchFamily="18" charset="2"/>
              <a:buChar char="-"/>
            </a:pPr>
            <a:r>
              <a:rPr lang="de-CH" sz="2000" dirty="0">
                <a:latin typeface="Arial" panose="020B0604020202020204" pitchFamily="34" charset="0"/>
                <a:cs typeface="Arial" panose="020B0604020202020204" pitchFamily="34" charset="0"/>
              </a:rPr>
              <a:t>Eventuell Arbeitsbeginn anpassen</a:t>
            </a:r>
          </a:p>
        </p:txBody>
      </p:sp>
      <p:pic>
        <p:nvPicPr>
          <p:cNvPr id="5" name="Grafik 4" descr="Ein Bild, das Container, Glas, Vase, Tisch enthält.&#10;&#10;Automatisch generierte Beschreibung">
            <a:extLst>
              <a:ext uri="{FF2B5EF4-FFF2-40B4-BE49-F238E27FC236}">
                <a16:creationId xmlns:a16="http://schemas.microsoft.com/office/drawing/2014/main" id="{02CB4031-DE33-4738-A973-58733E7CC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833" y="3429000"/>
            <a:ext cx="2385060" cy="2979420"/>
          </a:xfrm>
          <a:prstGeom prst="rect">
            <a:avLst/>
          </a:prstGeom>
        </p:spPr>
      </p:pic>
    </p:spTree>
    <p:extLst>
      <p:ext uri="{BB962C8B-B14F-4D97-AF65-F5344CB8AC3E}">
        <p14:creationId xmlns:p14="http://schemas.microsoft.com/office/powerpoint/2010/main" val="239357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838200" y="365125"/>
            <a:ext cx="10515600" cy="1099781"/>
          </a:xfrm>
        </p:spPr>
        <p:txBody>
          <a:bodyPr/>
          <a:lstStyle/>
          <a:p>
            <a:r>
              <a:rPr lang="de-CH" dirty="0">
                <a:latin typeface="Arial" panose="020B0604020202020204" pitchFamily="34" charset="0"/>
                <a:cs typeface="Arial" panose="020B0604020202020204" pitchFamily="34" charset="0"/>
              </a:rPr>
              <a:t>Fakten zu Ozon</a:t>
            </a:r>
          </a:p>
        </p:txBody>
      </p:sp>
      <p:sp>
        <p:nvSpPr>
          <p:cNvPr id="4" name="Inhaltsplatzhalter 3">
            <a:extLst>
              <a:ext uri="{FF2B5EF4-FFF2-40B4-BE49-F238E27FC236}">
                <a16:creationId xmlns:a16="http://schemas.microsoft.com/office/drawing/2014/main" id="{2CDEB4B9-6C47-4D1E-97C4-2D7515B0046A}"/>
              </a:ext>
            </a:extLst>
          </p:cNvPr>
          <p:cNvSpPr txBox="1">
            <a:spLocks noGrp="1"/>
          </p:cNvSpPr>
          <p:nvPr>
            <p:ph idx="1"/>
          </p:nvPr>
        </p:nvSpPr>
        <p:spPr>
          <a:xfrm>
            <a:off x="838200" y="1464906"/>
            <a:ext cx="10515600" cy="4421723"/>
          </a:xfrm>
          <a:prstGeom prst="rect">
            <a:avLst/>
          </a:prstGeom>
          <a:noFill/>
        </p:spPr>
        <p:txBody>
          <a:bodyPr wrap="square" rtlCol="0">
            <a:spAutoFit/>
          </a:bodyPr>
          <a:lstStyle/>
          <a:p>
            <a:pPr marL="285750" indent="-285750">
              <a:buFont typeface="Symbol" panose="05050102010706020507" pitchFamily="18" charset="2"/>
              <a:buChar char="-"/>
            </a:pPr>
            <a:r>
              <a:rPr lang="de-DE" sz="2000" dirty="0">
                <a:latin typeface="Arial" panose="020B0604020202020204" pitchFamily="34" charset="0"/>
                <a:cs typeface="Arial" panose="020B0604020202020204" pitchFamily="34" charset="0"/>
              </a:rPr>
              <a:t>Bei intensiver Sonneneinstrahlung bildet sich Ozon</a:t>
            </a:r>
          </a:p>
          <a:p>
            <a:pPr marL="285750" indent="-285750">
              <a:buFont typeface="Symbol" panose="05050102010706020507" pitchFamily="18" charset="2"/>
              <a:buChar char="-"/>
            </a:pPr>
            <a:endParaRPr lang="de-DE" sz="8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DE" sz="2000" dirty="0">
                <a:latin typeface="Arial" panose="020B0604020202020204" pitchFamily="34" charset="0"/>
                <a:cs typeface="Arial" panose="020B0604020202020204" pitchFamily="34" charset="0"/>
              </a:rPr>
              <a:t>Bodennahes Ozon wirkt als Reizgas, das vor allem Beschwerden wie Augenreizungen, Brennen und Kratzen im Hals, Atembeschwerden und Kopfschmerzen hervorruft</a:t>
            </a:r>
          </a:p>
          <a:p>
            <a:pPr marL="285750" indent="-285750">
              <a:buFont typeface="Symbol" panose="05050102010706020507" pitchFamily="18" charset="2"/>
              <a:buChar char="-"/>
            </a:pPr>
            <a:endParaRPr lang="de-DE" sz="8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CH" sz="2000" dirty="0">
                <a:latin typeface="Arial" panose="020B0604020202020204" pitchFamily="34" charset="0"/>
                <a:cs typeface="Arial" panose="020B0604020202020204" pitchFamily="34" charset="0"/>
              </a:rPr>
              <a:t>Die höchsten Ozonkonzentrationen misst man bei sommerlichen Temperaturen und starker Sonneneinstrahlung in den Nachmittagsstunden (ca. 16.00 bis 18.00 Uhr)</a:t>
            </a:r>
          </a:p>
          <a:p>
            <a:pPr marL="285750" indent="-285750">
              <a:buFont typeface="Symbol" panose="05050102010706020507" pitchFamily="18" charset="2"/>
              <a:buChar char="-"/>
            </a:pPr>
            <a:endParaRPr lang="de-CH" sz="8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CH" sz="2000" dirty="0">
                <a:latin typeface="Arial" panose="020B0604020202020204" pitchFamily="34" charset="0"/>
                <a:cs typeface="Arial" panose="020B0604020202020204" pitchFamily="34" charset="0"/>
              </a:rPr>
              <a:t>In ländlichen Gebieten werden oft höhere Ozonwerte gemessen als in städtischen Gebieten</a:t>
            </a:r>
          </a:p>
          <a:p>
            <a:pPr marL="285750" indent="-285750">
              <a:buFont typeface="Symbol" panose="05050102010706020507" pitchFamily="18" charset="2"/>
              <a:buChar char="-"/>
            </a:pPr>
            <a:endParaRPr lang="de-CH" sz="8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CH" sz="2000" dirty="0">
                <a:latin typeface="Arial" panose="020B0604020202020204" pitchFamily="34" charset="0"/>
                <a:cs typeface="Arial" panose="020B0604020202020204" pitchFamily="34" charset="0"/>
              </a:rPr>
              <a:t>Im Gebäudeinnern ist die Ozonkonzentration in der Regel tiefer als im Freien</a:t>
            </a:r>
          </a:p>
          <a:p>
            <a:pPr marL="285750" indent="-285750">
              <a:buFont typeface="Symbol" panose="05050102010706020507" pitchFamily="18" charset="2"/>
              <a:buChar char="-"/>
            </a:pPr>
            <a:endParaRPr lang="de-CH" sz="8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CH" sz="2000" dirty="0">
                <a:latin typeface="Arial" panose="020B0604020202020204" pitchFamily="34" charset="0"/>
                <a:cs typeface="Arial" panose="020B0604020202020204" pitchFamily="34" charset="0"/>
              </a:rPr>
              <a:t>Je grösser die körperliche Aktivität, je stärker können die Beschwerden auftretet</a:t>
            </a:r>
          </a:p>
        </p:txBody>
      </p:sp>
    </p:spTree>
    <p:extLst>
      <p:ext uri="{BB962C8B-B14F-4D97-AF65-F5344CB8AC3E}">
        <p14:creationId xmlns:p14="http://schemas.microsoft.com/office/powerpoint/2010/main" val="184227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5D0DB-98CD-4633-B706-98AF0162C8CB}"/>
              </a:ext>
            </a:extLst>
          </p:cNvPr>
          <p:cNvSpPr>
            <a:spLocks noGrp="1"/>
          </p:cNvSpPr>
          <p:nvPr>
            <p:ph type="title"/>
          </p:nvPr>
        </p:nvSpPr>
        <p:spPr>
          <a:xfrm>
            <a:off x="838200" y="365125"/>
            <a:ext cx="10515600" cy="1325563"/>
          </a:xfrm>
        </p:spPr>
        <p:txBody>
          <a:bodyPr/>
          <a:lstStyle/>
          <a:p>
            <a:r>
              <a:rPr lang="de-CH" dirty="0">
                <a:latin typeface="Arial" panose="020B0604020202020204" pitchFamily="34" charset="0"/>
                <a:cs typeface="Arial" panose="020B0604020202020204" pitchFamily="34" charset="0"/>
              </a:rPr>
              <a:t>Prävention zu Sommersmog und Ozon</a:t>
            </a:r>
          </a:p>
        </p:txBody>
      </p:sp>
      <p:sp>
        <p:nvSpPr>
          <p:cNvPr id="5" name="Inhaltsplatzhalter 2">
            <a:extLst>
              <a:ext uri="{FF2B5EF4-FFF2-40B4-BE49-F238E27FC236}">
                <a16:creationId xmlns:a16="http://schemas.microsoft.com/office/drawing/2014/main" id="{F5419077-FBEE-4C1F-A374-BAC7968544D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de-CH" sz="2000" dirty="0">
                <a:latin typeface="Arial" panose="020B0604020202020204" pitchFamily="34" charset="0"/>
                <a:cs typeface="Arial" panose="020B0604020202020204" pitchFamily="34" charset="0"/>
              </a:rPr>
              <a:t>Körperliche schwere Arbeiten im Freien an Ozon gefährdeten Sommertagen nach Möglichkeit in die Morgenstunden verlegen</a:t>
            </a:r>
          </a:p>
          <a:p>
            <a:pPr>
              <a:buFontTx/>
              <a:buChar char="-"/>
            </a:pPr>
            <a:endParaRPr lang="de-CH" sz="2000" dirty="0">
              <a:latin typeface="Arial" panose="020B0604020202020204" pitchFamily="34" charset="0"/>
              <a:cs typeface="Arial" panose="020B0604020202020204" pitchFamily="34" charset="0"/>
            </a:endParaRPr>
          </a:p>
          <a:p>
            <a:pPr>
              <a:buFontTx/>
              <a:buChar char="-"/>
            </a:pPr>
            <a:r>
              <a:rPr lang="de-DE" sz="2000" dirty="0">
                <a:latin typeface="Arial" panose="020B0604020202020204" pitchFamily="34" charset="0"/>
                <a:cs typeface="Arial" panose="020B0604020202020204" pitchFamily="34" charset="0"/>
              </a:rPr>
              <a:t>Empfehlenswert ist auch, Arbeiten am Nachmittag im Inneren von Bauten oder Räumen auszuführen, in denen die Ozonkonzentration in der Regel tiefer ist als im Freien</a:t>
            </a:r>
            <a:endParaRPr lang="de-CH" sz="20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92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E9D21-CF89-4FD7-9318-C57B3B5C875C}"/>
              </a:ext>
            </a:extLst>
          </p:cNvPr>
          <p:cNvSpPr>
            <a:spLocks noGrp="1"/>
          </p:cNvSpPr>
          <p:nvPr>
            <p:ph type="title"/>
          </p:nvPr>
        </p:nvSpPr>
        <p:spPr/>
        <p:txBody>
          <a:bodyPr/>
          <a:lstStyle/>
          <a:p>
            <a:r>
              <a:rPr lang="de-CH" dirty="0"/>
              <a:t>Testfragen</a:t>
            </a:r>
          </a:p>
        </p:txBody>
      </p:sp>
      <p:sp>
        <p:nvSpPr>
          <p:cNvPr id="3" name="Inhaltsplatzhalter 2">
            <a:extLst>
              <a:ext uri="{FF2B5EF4-FFF2-40B4-BE49-F238E27FC236}">
                <a16:creationId xmlns:a16="http://schemas.microsoft.com/office/drawing/2014/main" id="{2C00C003-DBC7-4429-BF2C-AC2F59819EAC}"/>
              </a:ext>
            </a:extLst>
          </p:cNvPr>
          <p:cNvSpPr>
            <a:spLocks noGrp="1"/>
          </p:cNvSpPr>
          <p:nvPr>
            <p:ph idx="1"/>
          </p:nvPr>
        </p:nvSpPr>
        <p:spPr/>
        <p:txBody>
          <a:bodyPr>
            <a:normAutofit/>
          </a:bodyPr>
          <a:lstStyle/>
          <a:p>
            <a:pPr marL="0" indent="0">
              <a:buNone/>
            </a:pPr>
            <a:r>
              <a:rPr lang="de-CH" sz="2000" dirty="0">
                <a:hlinkClick r:id="rId2"/>
              </a:rPr>
              <a:t>Link zu Testfragen Sonne- und Hitzeschutz</a:t>
            </a:r>
            <a:endParaRPr lang="de-CH" sz="2000" dirty="0"/>
          </a:p>
          <a:p>
            <a:pPr marL="0" indent="0">
              <a:buNone/>
            </a:pPr>
            <a:endParaRPr lang="de-CH" sz="2000" dirty="0"/>
          </a:p>
          <a:p>
            <a:pPr marL="0" indent="0">
              <a:buNone/>
            </a:pPr>
            <a:endParaRPr lang="de-CH" sz="2000" dirty="0"/>
          </a:p>
          <a:p>
            <a:pPr marL="0" indent="0">
              <a:buNone/>
            </a:pPr>
            <a:endParaRPr lang="de-CH" sz="2000" dirty="0"/>
          </a:p>
          <a:p>
            <a:pPr marL="0" indent="0">
              <a:buNone/>
            </a:pPr>
            <a:endParaRPr lang="de-CH" sz="2000" dirty="0"/>
          </a:p>
        </p:txBody>
      </p:sp>
      <p:pic>
        <p:nvPicPr>
          <p:cNvPr id="6" name="Grafik 5">
            <a:extLst>
              <a:ext uri="{FF2B5EF4-FFF2-40B4-BE49-F238E27FC236}">
                <a16:creationId xmlns:a16="http://schemas.microsoft.com/office/drawing/2014/main" id="{5AB7514D-745E-4A17-BEC6-3199FF0347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219062"/>
            <a:ext cx="2455506" cy="2604698"/>
          </a:xfrm>
          <a:prstGeom prst="rect">
            <a:avLst/>
          </a:prstGeom>
          <a:noFill/>
          <a:ln>
            <a:noFill/>
          </a:ln>
        </p:spPr>
      </p:pic>
      <p:pic>
        <p:nvPicPr>
          <p:cNvPr id="7" name="Grafik 6">
            <a:extLst>
              <a:ext uri="{FF2B5EF4-FFF2-40B4-BE49-F238E27FC236}">
                <a16:creationId xmlns:a16="http://schemas.microsoft.com/office/drawing/2014/main" id="{D66F6997-0F26-1FDA-1981-26CB0763F4A4}"/>
              </a:ext>
            </a:extLst>
          </p:cNvPr>
          <p:cNvPicPr>
            <a:picLocks noChangeAspect="1"/>
          </p:cNvPicPr>
          <p:nvPr/>
        </p:nvPicPr>
        <p:blipFill rotWithShape="1">
          <a:blip r:embed="rId4"/>
          <a:srcRect l="1642"/>
          <a:stretch/>
        </p:blipFill>
        <p:spPr>
          <a:xfrm>
            <a:off x="7537704" y="10"/>
            <a:ext cx="4654296" cy="6857990"/>
          </a:xfrm>
          <a:prstGeom prst="rect">
            <a:avLst/>
          </a:prstGeom>
        </p:spPr>
      </p:pic>
    </p:spTree>
    <p:extLst>
      <p:ext uri="{BB962C8B-B14F-4D97-AF65-F5344CB8AC3E}">
        <p14:creationId xmlns:p14="http://schemas.microsoft.com/office/powerpoint/2010/main" val="311561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39FFC-5610-4793-82A3-610BAC936FD5}"/>
              </a:ext>
            </a:extLst>
          </p:cNvPr>
          <p:cNvSpPr>
            <a:spLocks noGrp="1"/>
          </p:cNvSpPr>
          <p:nvPr>
            <p:ph type="title"/>
          </p:nvPr>
        </p:nvSpPr>
        <p:spPr>
          <a:xfrm>
            <a:off x="838200" y="365125"/>
            <a:ext cx="10515600" cy="2213952"/>
          </a:xfrm>
          <a:solidFill>
            <a:schemeClr val="tx1"/>
          </a:solidFill>
        </p:spPr>
        <p:txBody>
          <a:bodyPr>
            <a:normAutofit/>
          </a:bodyPr>
          <a:lstStyle/>
          <a:p>
            <a:pPr algn="ctr"/>
            <a:r>
              <a:rPr lang="de-CH" sz="5400" b="1" dirty="0">
                <a:solidFill>
                  <a:srgbClr val="FFFF00"/>
                </a:solidFill>
              </a:rPr>
              <a:t>Sei ein Profi, schütze dich vor UV!</a:t>
            </a:r>
          </a:p>
        </p:txBody>
      </p:sp>
      <p:sp>
        <p:nvSpPr>
          <p:cNvPr id="3" name="Inhaltsplatzhalter 2">
            <a:extLst>
              <a:ext uri="{FF2B5EF4-FFF2-40B4-BE49-F238E27FC236}">
                <a16:creationId xmlns:a16="http://schemas.microsoft.com/office/drawing/2014/main" id="{4494DE3A-DC2F-4DA4-92B1-B7D6733DEA38}"/>
              </a:ext>
            </a:extLst>
          </p:cNvPr>
          <p:cNvSpPr>
            <a:spLocks noGrp="1"/>
          </p:cNvSpPr>
          <p:nvPr>
            <p:ph idx="1"/>
          </p:nvPr>
        </p:nvSpPr>
        <p:spPr>
          <a:xfrm>
            <a:off x="838200" y="3571631"/>
            <a:ext cx="10515600" cy="2605331"/>
          </a:xfrm>
        </p:spPr>
        <p:txBody>
          <a:bodyPr>
            <a:normAutofit/>
          </a:bodyPr>
          <a:lstStyle/>
          <a:p>
            <a:pPr marL="0" indent="0" algn="ctr">
              <a:buNone/>
            </a:pPr>
            <a:r>
              <a:rPr lang="de-CH" sz="4000" dirty="0"/>
              <a:t>Viel Erfolg und bleibt gesund!</a:t>
            </a:r>
          </a:p>
          <a:p>
            <a:pPr marL="0" indent="0" algn="ctr">
              <a:buNone/>
            </a:pPr>
            <a:endParaRPr lang="de-CH" sz="4000" dirty="0"/>
          </a:p>
          <a:p>
            <a:pPr marL="0" indent="0" algn="ctr">
              <a:buNone/>
            </a:pPr>
            <a:r>
              <a:rPr lang="de-CH" sz="4000" dirty="0"/>
              <a:t> </a:t>
            </a:r>
            <a:r>
              <a:rPr lang="de-CH" sz="4000" dirty="0">
                <a:solidFill>
                  <a:schemeClr val="bg1">
                    <a:lumMod val="65000"/>
                  </a:schemeClr>
                </a:solidFill>
              </a:rPr>
              <a:t>Name Firma</a:t>
            </a:r>
          </a:p>
        </p:txBody>
      </p:sp>
      <p:pic>
        <p:nvPicPr>
          <p:cNvPr id="5" name="Grafik 4" descr="Ein Bild, das Blume enthält.&#10;&#10;Automatisch generierte Beschreibung">
            <a:extLst>
              <a:ext uri="{FF2B5EF4-FFF2-40B4-BE49-F238E27FC236}">
                <a16:creationId xmlns:a16="http://schemas.microsoft.com/office/drawing/2014/main" id="{D0312EEE-5345-4B18-B80D-FA5237EE1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4349750"/>
            <a:ext cx="2133600" cy="2143125"/>
          </a:xfrm>
          <a:prstGeom prst="rect">
            <a:avLst/>
          </a:prstGeom>
        </p:spPr>
      </p:pic>
    </p:spTree>
    <p:extLst>
      <p:ext uri="{BB962C8B-B14F-4D97-AF65-F5344CB8AC3E}">
        <p14:creationId xmlns:p14="http://schemas.microsoft.com/office/powerpoint/2010/main" val="206265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Fakten zum Sonnenschutz</a:t>
            </a:r>
          </a:p>
        </p:txBody>
      </p:sp>
      <p:sp>
        <p:nvSpPr>
          <p:cNvPr id="4" name="Inhaltsplatzhalter 3">
            <a:extLst>
              <a:ext uri="{FF2B5EF4-FFF2-40B4-BE49-F238E27FC236}">
                <a16:creationId xmlns:a16="http://schemas.microsoft.com/office/drawing/2014/main" id="{2CDEB4B9-6C47-4D1E-97C4-2D7515B0046A}"/>
              </a:ext>
            </a:extLst>
          </p:cNvPr>
          <p:cNvSpPr txBox="1">
            <a:spLocks noGrp="1"/>
          </p:cNvSpPr>
          <p:nvPr>
            <p:ph idx="1"/>
          </p:nvPr>
        </p:nvSpPr>
        <p:spPr>
          <a:xfrm>
            <a:off x="838200" y="1690688"/>
            <a:ext cx="10515600" cy="4857740"/>
          </a:xfrm>
          <a:prstGeom prst="rect">
            <a:avLst/>
          </a:prstGeom>
          <a:noFill/>
        </p:spPr>
        <p:txBody>
          <a:bodyPr wrap="square" rtlCol="0">
            <a:spAutoFit/>
          </a:bodyPr>
          <a:lstStyle/>
          <a:p>
            <a:pPr algn="l"/>
            <a:r>
              <a:rPr lang="de-CH" sz="1800" b="0" i="0" u="none" strike="noStrike" baseline="0" dirty="0">
                <a:latin typeface="Arial" panose="020B0604020202020204" pitchFamily="34" charset="0"/>
                <a:cs typeface="Arial" panose="020B0604020202020204" pitchFamily="34" charset="0"/>
              </a:rPr>
              <a:t>Der beste Schutz vor UV-Strahlen sind entsprechende Kleider sowie im Hochsommer eine Kopfbedeckung mit Stirnblende und Nackenschutz.</a:t>
            </a:r>
          </a:p>
          <a:p>
            <a:pPr algn="l"/>
            <a:r>
              <a:rPr lang="de-CH" sz="1800" b="0" i="0" u="none" strike="noStrike" baseline="0" dirty="0">
                <a:latin typeface="Arial" panose="020B0604020202020204" pitchFamily="34" charset="0"/>
                <a:cs typeface="Arial" panose="020B0604020202020204" pitchFamily="34" charset="0"/>
              </a:rPr>
              <a:t>Bei der Arbeit im Freien erkranken in der Schweiz täglich durchschnittlich drei Personen an Hautkrebs.</a:t>
            </a:r>
          </a:p>
          <a:p>
            <a:pPr algn="l"/>
            <a:r>
              <a:rPr lang="de-CH" sz="1800" b="0" i="0" u="none" strike="noStrike" baseline="0" dirty="0">
                <a:latin typeface="Arial" panose="020B0604020202020204" pitchFamily="34" charset="0"/>
                <a:cs typeface="Arial" panose="020B0604020202020204" pitchFamily="34" charset="0"/>
              </a:rPr>
              <a:t>Betroffen sind vor allem die «Sonnenterrassen» des Körpers: Lippen, Stirn, Nase, Wangen, Ohren und Nacken – dort tritt der Hautkrebs besonders oft auf.</a:t>
            </a:r>
          </a:p>
          <a:p>
            <a:pPr algn="l"/>
            <a:r>
              <a:rPr lang="de-CH" sz="1800" b="0" i="0" u="none" strike="noStrike" baseline="0" dirty="0">
                <a:latin typeface="Arial" panose="020B0604020202020204" pitchFamily="34" charset="0"/>
                <a:cs typeface="Arial" panose="020B0604020202020204" pitchFamily="34" charset="0"/>
              </a:rPr>
              <a:t>Auch bei teilweiser Bewölkung und frischen Temperaturen schaden UV-Strahlen der Haut.</a:t>
            </a:r>
          </a:p>
          <a:p>
            <a:pPr algn="l"/>
            <a:r>
              <a:rPr lang="de-CH" sz="1800" b="0" i="0" u="none" strike="noStrike" baseline="0" dirty="0">
                <a:latin typeface="Arial" panose="020B0604020202020204" pitchFamily="34" charset="0"/>
                <a:cs typeface="Arial" panose="020B0604020202020204" pitchFamily="34" charset="0"/>
              </a:rPr>
              <a:t>Von April bis September sind die UV-Strahlen sehr intensiv, am allerstärksten in den beiden Monaten Juni und Juli.</a:t>
            </a:r>
          </a:p>
          <a:p>
            <a:pPr algn="l"/>
            <a:r>
              <a:rPr lang="de-CH" sz="1800" b="0" i="0" u="none" strike="noStrike" baseline="0" dirty="0">
                <a:latin typeface="Arial" panose="020B0604020202020204" pitchFamily="34" charset="0"/>
                <a:cs typeface="Arial" panose="020B0604020202020204" pitchFamily="34" charset="0"/>
              </a:rPr>
              <a:t>Höhenlagen, Schnee oder andere reflektierende Oberflächen verstärken die Wirkung der Sonnenstrahlen, sodass in solchen Gegenden ganzjährig Schutzmassnahmen erforderlich sind.</a:t>
            </a:r>
          </a:p>
          <a:p>
            <a:pPr algn="l"/>
            <a:r>
              <a:rPr lang="de-CH" sz="1800" b="0" i="0" u="none" strike="noStrike" baseline="0" dirty="0">
                <a:latin typeface="Arial" panose="020B0604020202020204" pitchFamily="34" charset="0"/>
                <a:cs typeface="Arial" panose="020B0604020202020204" pitchFamily="34" charset="0"/>
              </a:rPr>
              <a:t>Die Haut vergisst nichts, schon gar keinen Sonnenbrand.</a:t>
            </a:r>
          </a:p>
          <a:p>
            <a:pPr algn="l"/>
            <a:r>
              <a:rPr lang="de-CH" sz="1800" b="0" i="0" u="none" strike="noStrike" baseline="0" dirty="0">
                <a:latin typeface="Arial" panose="020B0604020202020204" pitchFamily="34" charset="0"/>
                <a:cs typeface="Arial" panose="020B0604020202020204" pitchFamily="34" charset="0"/>
              </a:rPr>
              <a:t>Wer im Freien arbeitet, ist bis mehr als doppelt so viel UV-Strahlung ausgesetzt wie während der Freizeit und in den Ferien zusammen.</a:t>
            </a:r>
          </a:p>
          <a:p>
            <a:pPr algn="l"/>
            <a:r>
              <a:rPr lang="de-CH" sz="1800" b="0" i="0" u="none" strike="noStrike" baseline="0" dirty="0">
                <a:latin typeface="Arial" panose="020B0604020202020204" pitchFamily="34" charset="0"/>
                <a:cs typeface="Arial" panose="020B0604020202020204" pitchFamily="34" charset="0"/>
              </a:rPr>
              <a:t>UV-Strahlung kann Hautkrebs und grauen Star verursachen.</a:t>
            </a:r>
            <a:endParaRPr lang="de-CH" sz="18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B3D71193-B795-3037-6F56-8E8EA1404FEA}"/>
              </a:ext>
            </a:extLst>
          </p:cNvPr>
          <p:cNvPicPr>
            <a:picLocks noChangeAspect="1"/>
          </p:cNvPicPr>
          <p:nvPr/>
        </p:nvPicPr>
        <p:blipFill>
          <a:blip r:embed="rId2"/>
          <a:stretch>
            <a:fillRect/>
          </a:stretch>
        </p:blipFill>
        <p:spPr>
          <a:xfrm>
            <a:off x="10290603" y="309572"/>
            <a:ext cx="1508247" cy="1110343"/>
          </a:xfrm>
          <a:prstGeom prst="rect">
            <a:avLst/>
          </a:prstGeom>
        </p:spPr>
      </p:pic>
    </p:spTree>
    <p:extLst>
      <p:ext uri="{BB962C8B-B14F-4D97-AF65-F5344CB8AC3E}">
        <p14:creationId xmlns:p14="http://schemas.microsoft.com/office/powerpoint/2010/main" val="64847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8466C-D22D-4FEA-80D1-141B43E34F78}"/>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Schutz vor der Sonne</a:t>
            </a:r>
          </a:p>
        </p:txBody>
      </p:sp>
      <p:sp>
        <p:nvSpPr>
          <p:cNvPr id="3" name="Inhaltsplatzhalter 2">
            <a:extLst>
              <a:ext uri="{FF2B5EF4-FFF2-40B4-BE49-F238E27FC236}">
                <a16:creationId xmlns:a16="http://schemas.microsoft.com/office/drawing/2014/main" id="{C0A17DEA-17BE-4064-8FD6-13B5A4356D54}"/>
              </a:ext>
            </a:extLst>
          </p:cNvPr>
          <p:cNvSpPr>
            <a:spLocks noGrp="1"/>
          </p:cNvSpPr>
          <p:nvPr>
            <p:ph idx="1"/>
          </p:nvPr>
        </p:nvSpPr>
        <p:spPr>
          <a:xfrm>
            <a:off x="838200" y="1959574"/>
            <a:ext cx="10515600" cy="4351338"/>
          </a:xfrm>
        </p:spPr>
        <p:txBody>
          <a:bodyPr>
            <a:normAutofit/>
          </a:bodyPr>
          <a:lstStyle/>
          <a:p>
            <a:pPr algn="l"/>
            <a:r>
              <a:rPr lang="de-CH" sz="2000" b="0" i="0" u="none" strike="noStrike" baseline="0" dirty="0">
                <a:latin typeface="Arial" panose="020B0604020202020204" pitchFamily="34" charset="0"/>
                <a:cs typeface="Arial" panose="020B0604020202020204" pitchFamily="34" charset="0"/>
              </a:rPr>
              <a:t>Die Haut mit Kleidung bedecken: mindestens ein dichtmaschiges T-Shirt, nach Möglichkeit auch langärmelig.</a:t>
            </a:r>
          </a:p>
          <a:p>
            <a:pPr algn="l"/>
            <a:r>
              <a:rPr lang="de-CH" sz="2000" b="0" i="0" u="none" strike="noStrike" baseline="0" dirty="0">
                <a:latin typeface="Arial" panose="020B0604020202020204" pitchFamily="34" charset="0"/>
                <a:cs typeface="Arial" panose="020B0604020202020204" pitchFamily="34" charset="0"/>
              </a:rPr>
              <a:t>Sonnen- oder Schutzbrille mit UV-Schutz verwenden.</a:t>
            </a:r>
          </a:p>
          <a:p>
            <a:pPr algn="l"/>
            <a:r>
              <a:rPr lang="de-CH" sz="2000" b="0" i="0" u="none" strike="noStrike" baseline="0" dirty="0">
                <a:latin typeface="Arial" panose="020B0604020202020204" pitchFamily="34" charset="0"/>
                <a:cs typeface="Arial" panose="020B0604020202020204" pitchFamily="34" charset="0"/>
              </a:rPr>
              <a:t>Mindestens von April bis September zusätzlich mehrmals täglich viel Sonnencreme auftragen (mindestens SPF 30 besser: SPF 50).</a:t>
            </a:r>
          </a:p>
          <a:p>
            <a:pPr algn="l"/>
            <a:r>
              <a:rPr lang="de-CH" sz="2000" b="0" i="0" u="none" strike="noStrike" baseline="0" dirty="0">
                <a:latin typeface="Arial" panose="020B0604020202020204" pitchFamily="34" charset="0"/>
                <a:cs typeface="Arial" panose="020B0604020202020204" pitchFamily="34" charset="0"/>
              </a:rPr>
              <a:t>Zwischen 11 und 15 Uhr, wenn die Sonne am stärksten ist, auf genügend Sonnenschutz achten und nach Möglichkeit im Schatten arbeiten.</a:t>
            </a:r>
          </a:p>
          <a:p>
            <a:pPr algn="l"/>
            <a:r>
              <a:rPr lang="de-CH" sz="2000" b="0" i="0" u="none" strike="noStrike" baseline="0" dirty="0">
                <a:latin typeface="Arial" panose="020B0604020202020204" pitchFamily="34" charset="0"/>
                <a:cs typeface="Arial" panose="020B0604020202020204" pitchFamily="34" charset="0"/>
              </a:rPr>
              <a:t>Kopf und Nacken sind am stärksten gefährdet. Mindestens in den Monaten Juni und Juli sind eine Stirnblende und ein Nackenschutz zu tragen.</a:t>
            </a:r>
          </a:p>
          <a:p>
            <a:pPr algn="l"/>
            <a:r>
              <a:rPr lang="de-CH" sz="2000" b="0" i="0" u="none" strike="noStrike" baseline="0" dirty="0">
                <a:latin typeface="Arial" panose="020B0604020202020204" pitchFamily="34" charset="0"/>
                <a:cs typeface="Arial" panose="020B0604020202020204" pitchFamily="34" charset="0"/>
              </a:rPr>
              <a:t>Nach Möglichkeit Arbeitsplätze beschatten oder an der von der Sonne abgewandten Hausseite arbeiten.</a:t>
            </a:r>
            <a:endParaRPr lang="de-CH" sz="200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18A7FB71-A9A3-DF35-4735-F87BE6A1A7AC}"/>
              </a:ext>
            </a:extLst>
          </p:cNvPr>
          <p:cNvPicPr>
            <a:picLocks noChangeAspect="1"/>
          </p:cNvPicPr>
          <p:nvPr/>
        </p:nvPicPr>
        <p:blipFill>
          <a:blip r:embed="rId2"/>
          <a:stretch>
            <a:fillRect/>
          </a:stretch>
        </p:blipFill>
        <p:spPr>
          <a:xfrm>
            <a:off x="10142376" y="309571"/>
            <a:ext cx="1656474" cy="1355497"/>
          </a:xfrm>
          <a:prstGeom prst="rect">
            <a:avLst/>
          </a:prstGeom>
        </p:spPr>
      </p:pic>
    </p:spTree>
    <p:extLst>
      <p:ext uri="{BB962C8B-B14F-4D97-AF65-F5344CB8AC3E}">
        <p14:creationId xmlns:p14="http://schemas.microsoft.com/office/powerpoint/2010/main" val="395460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8466C-D22D-4FEA-80D1-141B43E34F78}"/>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Gut zu wissen:</a:t>
            </a:r>
          </a:p>
        </p:txBody>
      </p:sp>
      <p:sp>
        <p:nvSpPr>
          <p:cNvPr id="3" name="Inhaltsplatzhalter 2">
            <a:extLst>
              <a:ext uri="{FF2B5EF4-FFF2-40B4-BE49-F238E27FC236}">
                <a16:creationId xmlns:a16="http://schemas.microsoft.com/office/drawing/2014/main" id="{C0A17DEA-17BE-4064-8FD6-13B5A4356D54}"/>
              </a:ext>
            </a:extLst>
          </p:cNvPr>
          <p:cNvSpPr>
            <a:spLocks noGrp="1"/>
          </p:cNvSpPr>
          <p:nvPr>
            <p:ph idx="1"/>
          </p:nvPr>
        </p:nvSpPr>
        <p:spPr>
          <a:xfrm>
            <a:off x="838200" y="1959574"/>
            <a:ext cx="10515600" cy="4351338"/>
          </a:xfrm>
        </p:spPr>
        <p:txBody>
          <a:bodyPr>
            <a:normAutofit/>
          </a:bodyPr>
          <a:lstStyle/>
          <a:p>
            <a:pPr marL="0" indent="0" algn="l">
              <a:buNone/>
            </a:pPr>
            <a:r>
              <a:rPr lang="de-CH" sz="2000" b="1" i="0" u="none" strike="noStrike" baseline="0" dirty="0">
                <a:latin typeface="Arial" panose="020B0604020202020204" pitchFamily="34" charset="0"/>
                <a:cs typeface="Arial" panose="020B0604020202020204" pitchFamily="34" charset="0"/>
              </a:rPr>
              <a:t>Sofortige Wirkung auf die Haut</a:t>
            </a:r>
          </a:p>
          <a:p>
            <a:pPr algn="l"/>
            <a:r>
              <a:rPr lang="de-CH" sz="2000" b="0" i="0" u="none" strike="noStrike" baseline="0" dirty="0">
                <a:latin typeface="Arial" panose="020B0604020202020204" pitchFamily="34" charset="0"/>
                <a:cs typeface="Arial" panose="020B0604020202020204" pitchFamily="34" charset="0"/>
              </a:rPr>
              <a:t>Die Pigmentierung (Bräunung) der Haut ist ein Abwehrmechanismus. UV-Strahlung</a:t>
            </a:r>
            <a:r>
              <a:rPr lang="de-CH" sz="2000" dirty="0">
                <a:latin typeface="Arial" panose="020B0604020202020204" pitchFamily="34" charset="0"/>
                <a:cs typeface="Arial" panose="020B0604020202020204" pitchFamily="34" charset="0"/>
              </a:rPr>
              <a:t> </a:t>
            </a:r>
            <a:r>
              <a:rPr lang="de-CH" sz="2000" b="0" i="0" u="none" strike="noStrike" baseline="0" dirty="0">
                <a:latin typeface="Arial" panose="020B0604020202020204" pitchFamily="34" charset="0"/>
                <a:cs typeface="Arial" panose="020B0604020202020204" pitchFamily="34" charset="0"/>
              </a:rPr>
              <a:t>schädigt die Haut und die DNA im Zellkern.</a:t>
            </a:r>
          </a:p>
          <a:p>
            <a:pPr algn="l"/>
            <a:r>
              <a:rPr lang="de-CH" sz="2000" b="0" i="0" u="none" strike="noStrike" baseline="0" dirty="0">
                <a:latin typeface="Arial" panose="020B0604020202020204" pitchFamily="34" charset="0"/>
                <a:cs typeface="Arial" panose="020B0604020202020204" pitchFamily="34" charset="0"/>
              </a:rPr>
              <a:t>Beim Sonnenbrand handelt es sich um eine Verbrennung, die oft von einer Entzündung, Blasenbildung und Schälung der Haut begleitet wird und die Bildung von Hautkrebs fördert.</a:t>
            </a:r>
          </a:p>
          <a:p>
            <a:pPr algn="l"/>
            <a:endParaRPr lang="de-CH" sz="2000" b="0" i="0" u="none" strike="noStrike" baseline="0" dirty="0">
              <a:latin typeface="Arial" panose="020B0604020202020204" pitchFamily="34" charset="0"/>
              <a:cs typeface="Arial" panose="020B0604020202020204" pitchFamily="34" charset="0"/>
            </a:endParaRPr>
          </a:p>
          <a:p>
            <a:pPr marL="0" indent="0" algn="l">
              <a:buNone/>
            </a:pPr>
            <a:r>
              <a:rPr lang="de-CH" sz="2000" b="1" i="0" u="none" strike="noStrike" baseline="0" dirty="0">
                <a:latin typeface="Arial" panose="020B0604020202020204" pitchFamily="34" charset="0"/>
                <a:cs typeface="Arial" panose="020B0604020202020204" pitchFamily="34" charset="0"/>
              </a:rPr>
              <a:t>Sofortige Wirkung auf das Auge</a:t>
            </a:r>
          </a:p>
          <a:p>
            <a:pPr algn="l"/>
            <a:r>
              <a:rPr lang="de-CH" sz="2000" b="0" i="0" u="none" strike="noStrike" baseline="0" dirty="0">
                <a:latin typeface="Arial" panose="020B0604020202020204" pitchFamily="34" charset="0"/>
                <a:cs typeface="Arial" panose="020B0604020202020204" pitchFamily="34" charset="0"/>
              </a:rPr>
              <a:t>Durch eine hohe Dosis an UV-Strahlung kann es zu einer Hornhaut- oder Bindehautentzündung, auch Schweisserblende genannt, kommen.</a:t>
            </a:r>
            <a:endParaRPr lang="de-CH" sz="200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2A164101-DBDA-7C42-DE83-6F5A921AB7CF}"/>
              </a:ext>
            </a:extLst>
          </p:cNvPr>
          <p:cNvPicPr>
            <a:picLocks noChangeAspect="1"/>
          </p:cNvPicPr>
          <p:nvPr/>
        </p:nvPicPr>
        <p:blipFill>
          <a:blip r:embed="rId2"/>
          <a:stretch>
            <a:fillRect/>
          </a:stretch>
        </p:blipFill>
        <p:spPr>
          <a:xfrm>
            <a:off x="9675845" y="365125"/>
            <a:ext cx="1751531" cy="1432230"/>
          </a:xfrm>
          <a:prstGeom prst="rect">
            <a:avLst/>
          </a:prstGeom>
        </p:spPr>
      </p:pic>
    </p:spTree>
    <p:extLst>
      <p:ext uri="{BB962C8B-B14F-4D97-AF65-F5344CB8AC3E}">
        <p14:creationId xmlns:p14="http://schemas.microsoft.com/office/powerpoint/2010/main" val="270646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8466C-D22D-4FEA-80D1-141B43E34F78}"/>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Gut zu wissen:</a:t>
            </a:r>
          </a:p>
        </p:txBody>
      </p:sp>
      <p:sp>
        <p:nvSpPr>
          <p:cNvPr id="3" name="Inhaltsplatzhalter 2">
            <a:extLst>
              <a:ext uri="{FF2B5EF4-FFF2-40B4-BE49-F238E27FC236}">
                <a16:creationId xmlns:a16="http://schemas.microsoft.com/office/drawing/2014/main" id="{C0A17DEA-17BE-4064-8FD6-13B5A4356D54}"/>
              </a:ext>
            </a:extLst>
          </p:cNvPr>
          <p:cNvSpPr>
            <a:spLocks noGrp="1"/>
          </p:cNvSpPr>
          <p:nvPr>
            <p:ph idx="1"/>
          </p:nvPr>
        </p:nvSpPr>
        <p:spPr>
          <a:xfrm>
            <a:off x="838200" y="1959574"/>
            <a:ext cx="10515600" cy="4351338"/>
          </a:xfrm>
        </p:spPr>
        <p:txBody>
          <a:bodyPr>
            <a:noAutofit/>
          </a:bodyPr>
          <a:lstStyle/>
          <a:p>
            <a:pPr marL="0" indent="0" algn="l">
              <a:buNone/>
            </a:pPr>
            <a:r>
              <a:rPr lang="de-CH" sz="2000" b="1" i="0" u="none" strike="noStrike" baseline="0" dirty="0">
                <a:latin typeface="Arial" panose="020B0604020202020204" pitchFamily="34" charset="0"/>
                <a:cs typeface="Arial" panose="020B0604020202020204" pitchFamily="34" charset="0"/>
              </a:rPr>
              <a:t>Langzeitwirkung auf die Haut</a:t>
            </a:r>
          </a:p>
          <a:p>
            <a:pPr algn="l"/>
            <a:r>
              <a:rPr lang="de-CH" sz="2000" b="0" i="0" u="none" strike="noStrike" baseline="0" dirty="0">
                <a:latin typeface="Arial" panose="020B0604020202020204" pitchFamily="34" charset="0"/>
                <a:cs typeface="Arial" panose="020B0604020202020204" pitchFamily="34" charset="0"/>
              </a:rPr>
              <a:t>Ist die Haut zu hoher UV-Strahlung ausgesetzt, degeneriert sie vorzeitig. Sie verliert an Elastizität, Falten und Furchen treten auf. Ausserdem wird sie trocken und ledrig.</a:t>
            </a:r>
          </a:p>
          <a:p>
            <a:pPr algn="l"/>
            <a:r>
              <a:rPr lang="de-CH" sz="2000" b="0" i="0" u="none" strike="noStrike" baseline="0" dirty="0">
                <a:latin typeface="Arial" panose="020B0604020202020204" pitchFamily="34" charset="0"/>
                <a:cs typeface="Arial" panose="020B0604020202020204" pitchFamily="34" charset="0"/>
              </a:rPr>
              <a:t>Der durch die UV-Strahlung erzeugte Hautkrebs wird in zwei Typen eingeteilt:</a:t>
            </a:r>
            <a:endParaRPr lang="de-CH" sz="800" b="0" i="0" u="none" strike="noStrike" baseline="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de-CH" sz="2000" b="0" i="0" u="none" strike="noStrike" baseline="0" dirty="0">
                <a:latin typeface="Arial" panose="020B0604020202020204" pitchFamily="34" charset="0"/>
                <a:cs typeface="Arial" panose="020B0604020202020204" pitchFamily="34" charset="0"/>
              </a:rPr>
              <a:t>Heller Hautkrebs tritt häufiger auf, bildet aber weniger Ableger. Der Tumor muss grossflächig chirurgisch entfernt werden.</a:t>
            </a:r>
          </a:p>
          <a:p>
            <a:pPr lvl="1">
              <a:buFont typeface="Wingdings" panose="05000000000000000000" pitchFamily="2" charset="2"/>
              <a:buChar char="Ø"/>
            </a:pPr>
            <a:r>
              <a:rPr lang="de-CH" sz="2000" b="0" i="0" u="none" strike="noStrike" baseline="0" dirty="0">
                <a:latin typeface="Arial" panose="020B0604020202020204" pitchFamily="34" charset="0"/>
                <a:cs typeface="Arial" panose="020B0604020202020204" pitchFamily="34" charset="0"/>
              </a:rPr>
              <a:t>Schwarzer Hautkrebs tritt seltener auf; die Heilungschancen sind aufgrund der Metastasenbildung aber geringer und die Krankheit kann zum Tod führen.</a:t>
            </a:r>
          </a:p>
          <a:p>
            <a:pPr algn="l"/>
            <a:endParaRPr lang="de-CH" sz="2000" b="0" i="0" u="none" strike="noStrike" baseline="0" dirty="0">
              <a:latin typeface="Arial" panose="020B0604020202020204" pitchFamily="34" charset="0"/>
              <a:cs typeface="Arial" panose="020B0604020202020204" pitchFamily="34" charset="0"/>
            </a:endParaRPr>
          </a:p>
          <a:p>
            <a:pPr marL="0" indent="0" algn="l">
              <a:buNone/>
            </a:pPr>
            <a:r>
              <a:rPr lang="de-CH" sz="2000" b="1" i="0" u="none" strike="noStrike" baseline="0" dirty="0">
                <a:latin typeface="Arial" panose="020B0604020202020204" pitchFamily="34" charset="0"/>
                <a:cs typeface="Arial" panose="020B0604020202020204" pitchFamily="34" charset="0"/>
              </a:rPr>
              <a:t>Langzeitwirkung auf das Auge</a:t>
            </a:r>
          </a:p>
          <a:p>
            <a:pPr algn="l"/>
            <a:r>
              <a:rPr lang="de-CH" sz="2000" b="0" i="0" u="none" strike="noStrike" baseline="0" dirty="0">
                <a:latin typeface="Arial" panose="020B0604020202020204" pitchFamily="34" charset="0"/>
                <a:cs typeface="Arial" panose="020B0604020202020204" pitchFamily="34" charset="0"/>
              </a:rPr>
              <a:t>Linsentrübung, (grauer Star)</a:t>
            </a:r>
            <a:endParaRPr lang="de-CH" sz="200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BD9CF7DA-BBE0-5294-46E8-11DF7444301C}"/>
              </a:ext>
            </a:extLst>
          </p:cNvPr>
          <p:cNvPicPr>
            <a:picLocks noChangeAspect="1"/>
          </p:cNvPicPr>
          <p:nvPr/>
        </p:nvPicPr>
        <p:blipFill>
          <a:blip r:embed="rId2"/>
          <a:stretch>
            <a:fillRect/>
          </a:stretch>
        </p:blipFill>
        <p:spPr>
          <a:xfrm>
            <a:off x="9694506" y="290579"/>
            <a:ext cx="1949360" cy="1603212"/>
          </a:xfrm>
          <a:prstGeom prst="rect">
            <a:avLst/>
          </a:prstGeom>
        </p:spPr>
      </p:pic>
    </p:spTree>
    <p:extLst>
      <p:ext uri="{BB962C8B-B14F-4D97-AF65-F5344CB8AC3E}">
        <p14:creationId xmlns:p14="http://schemas.microsoft.com/office/powerpoint/2010/main" val="215441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Fakten zum Hitzeschutz</a:t>
            </a:r>
          </a:p>
        </p:txBody>
      </p:sp>
      <p:sp>
        <p:nvSpPr>
          <p:cNvPr id="4" name="Inhaltsplatzhalter 3">
            <a:extLst>
              <a:ext uri="{FF2B5EF4-FFF2-40B4-BE49-F238E27FC236}">
                <a16:creationId xmlns:a16="http://schemas.microsoft.com/office/drawing/2014/main" id="{2CDEB4B9-6C47-4D1E-97C4-2D7515B0046A}"/>
              </a:ext>
            </a:extLst>
          </p:cNvPr>
          <p:cNvSpPr txBox="1">
            <a:spLocks noGrp="1"/>
          </p:cNvSpPr>
          <p:nvPr>
            <p:ph idx="1"/>
          </p:nvPr>
        </p:nvSpPr>
        <p:spPr>
          <a:xfrm>
            <a:off x="838200" y="1825625"/>
            <a:ext cx="10515600" cy="4570482"/>
          </a:xfrm>
          <a:prstGeom prst="rect">
            <a:avLst/>
          </a:prstGeom>
          <a:noFill/>
        </p:spPr>
        <p:txBody>
          <a:bodyPr wrap="square" rtlCol="0">
            <a:spAutoFit/>
          </a:bodyPr>
          <a:lstStyle/>
          <a:p>
            <a:pPr marL="285750" indent="-285750">
              <a:buFont typeface="Symbol" panose="05050102010706020507" pitchFamily="18" charset="2"/>
              <a:buChar char="-"/>
            </a:pPr>
            <a:r>
              <a:rPr lang="de-DE" sz="2000" dirty="0">
                <a:latin typeface="Arial" panose="020B0604020202020204" pitchFamily="34" charset="0"/>
                <a:cs typeface="Arial" panose="020B0604020202020204" pitchFamily="34" charset="0"/>
              </a:rPr>
              <a:t>Klimatische Bedingungen und körperliche Anstrengungen erhöhen die Körpertemperatur</a:t>
            </a:r>
          </a:p>
          <a:p>
            <a:pPr marL="285750" indent="-285750">
              <a:buFont typeface="Symbol" panose="05050102010706020507" pitchFamily="18" charset="2"/>
              <a:buChar char="-"/>
            </a:pPr>
            <a:endParaRPr lang="de-DE" sz="20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CH" sz="2000" dirty="0">
                <a:latin typeface="Arial" panose="020B0604020202020204" pitchFamily="34" charset="0"/>
                <a:cs typeface="Arial" panose="020B0604020202020204" pitchFamily="34" charset="0"/>
              </a:rPr>
              <a:t>Das Schwitzen ist der wichtigste Schutz zur Verhütung einer Überhitzung des Körpers</a:t>
            </a:r>
          </a:p>
          <a:p>
            <a:pPr marL="285750" indent="-285750">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CH" sz="2000" dirty="0">
                <a:latin typeface="Arial" panose="020B0604020202020204" pitchFamily="34" charset="0"/>
                <a:cs typeface="Arial" panose="020B0604020202020204" pitchFamily="34" charset="0"/>
              </a:rPr>
              <a:t>Bei Arbeit in der Hitze verdunstet der Körper bei mittelschwerer Arbeit 3-4 Liter, bei Schwerarbeit unter Extrembedingungen sogar 8-12 Liter pro Arbeitsschicht</a:t>
            </a:r>
          </a:p>
          <a:p>
            <a:pPr marL="285750" indent="-285750">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CH" sz="2000" dirty="0">
                <a:latin typeface="Arial" panose="020B0604020202020204" pitchFamily="34" charset="0"/>
                <a:cs typeface="Arial" panose="020B0604020202020204" pitchFamily="34" charset="0"/>
              </a:rPr>
              <a:t>Muskelarbeit erzeugt zusätzliche Wärme, je schwerer die Arbeit, umso mehr Wärme wird im Körper produziert</a:t>
            </a:r>
          </a:p>
          <a:p>
            <a:pPr marL="285750" indent="-285750">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de-CH" sz="2000" dirty="0">
                <a:latin typeface="Arial" panose="020B0604020202020204" pitchFamily="34" charset="0"/>
                <a:cs typeface="Arial" panose="020B0604020202020204" pitchFamily="34" charset="0"/>
              </a:rPr>
              <a:t>Nicht alle Personen ertragen die Hitze gleich gut (Hitzeintoleranz)</a:t>
            </a:r>
          </a:p>
          <a:p>
            <a:pPr marL="285750" indent="-285750">
              <a:buFont typeface="Symbol" panose="05050102010706020507" pitchFamily="18" charset="2"/>
              <a:buChar char="-"/>
            </a:pPr>
            <a:endParaRPr lang="de-CH" sz="20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FC09E7ED-2AEE-4B77-B3DB-D5C7B79215A3}"/>
              </a:ext>
            </a:extLst>
          </p:cNvPr>
          <p:cNvPicPr>
            <a:picLocks noChangeAspect="1"/>
          </p:cNvPicPr>
          <p:nvPr/>
        </p:nvPicPr>
        <p:blipFill>
          <a:blip r:embed="rId2"/>
          <a:stretch>
            <a:fillRect/>
          </a:stretch>
        </p:blipFill>
        <p:spPr>
          <a:xfrm>
            <a:off x="9288380" y="437855"/>
            <a:ext cx="1856874" cy="1180101"/>
          </a:xfrm>
          <a:prstGeom prst="rect">
            <a:avLst/>
          </a:prstGeom>
        </p:spPr>
      </p:pic>
    </p:spTree>
    <p:extLst>
      <p:ext uri="{BB962C8B-B14F-4D97-AF65-F5344CB8AC3E}">
        <p14:creationId xmlns:p14="http://schemas.microsoft.com/office/powerpoint/2010/main" val="215936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5D0DB-98CD-4633-B706-98AF0162C8CB}"/>
              </a:ext>
            </a:extLst>
          </p:cNvPr>
          <p:cNvSpPr>
            <a:spLocks noGrp="1"/>
          </p:cNvSpPr>
          <p:nvPr>
            <p:ph type="title"/>
          </p:nvPr>
        </p:nvSpPr>
        <p:spPr>
          <a:xfrm>
            <a:off x="838200" y="365125"/>
            <a:ext cx="10515600" cy="1325563"/>
          </a:xfrm>
        </p:spPr>
        <p:txBody>
          <a:bodyPr/>
          <a:lstStyle/>
          <a:p>
            <a:r>
              <a:rPr lang="de-CH" b="1" dirty="0">
                <a:latin typeface="Arial" panose="020B0604020202020204" pitchFamily="34" charset="0"/>
                <a:cs typeface="Arial" panose="020B0604020202020204" pitchFamily="34" charset="0"/>
              </a:rPr>
              <a:t>Krankheitsbilder Hitzeschutz</a:t>
            </a:r>
          </a:p>
        </p:txBody>
      </p:sp>
      <p:sp>
        <p:nvSpPr>
          <p:cNvPr id="5" name="Inhaltsplatzhalter 2">
            <a:extLst>
              <a:ext uri="{FF2B5EF4-FFF2-40B4-BE49-F238E27FC236}">
                <a16:creationId xmlns:a16="http://schemas.microsoft.com/office/drawing/2014/main" id="{F5419077-FBEE-4C1F-A374-BAC7968544D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endParaRPr lang="de-CH" sz="2000" b="1" dirty="0">
              <a:latin typeface="Arial" panose="020B0604020202020204" pitchFamily="34" charset="0"/>
              <a:cs typeface="Arial" panose="020B0604020202020204" pitchFamily="34" charset="0"/>
            </a:endParaRPr>
          </a:p>
          <a:p>
            <a:pPr>
              <a:buFontTx/>
              <a:buChar char="-"/>
            </a:pPr>
            <a:r>
              <a:rPr lang="de-CH" sz="2000" b="1" dirty="0">
                <a:latin typeface="Arial" panose="020B0604020202020204" pitchFamily="34" charset="0"/>
                <a:cs typeface="Arial" panose="020B0604020202020204" pitchFamily="34" charset="0"/>
              </a:rPr>
              <a:t>Hitzekrämpfe:</a:t>
            </a:r>
            <a:r>
              <a:rPr lang="de-CH" sz="2000" dirty="0">
                <a:latin typeface="Arial" panose="020B0604020202020204" pitchFamily="34" charset="0"/>
                <a:cs typeface="Arial" panose="020B0604020202020204" pitchFamily="34" charset="0"/>
              </a:rPr>
              <a:t> Muskelkrämpfe, verursacht durch Verlust von Salz und Flüssigkeit</a:t>
            </a:r>
          </a:p>
          <a:p>
            <a:pPr>
              <a:buFontTx/>
              <a:buChar char="-"/>
            </a:pPr>
            <a:endParaRPr lang="de-CH" sz="2000" dirty="0">
              <a:latin typeface="Arial" panose="020B0604020202020204" pitchFamily="34" charset="0"/>
              <a:cs typeface="Arial" panose="020B0604020202020204" pitchFamily="34" charset="0"/>
            </a:endParaRPr>
          </a:p>
          <a:p>
            <a:pPr>
              <a:buFontTx/>
              <a:buChar char="-"/>
            </a:pPr>
            <a:r>
              <a:rPr lang="de-CH" sz="2000" b="1" dirty="0">
                <a:latin typeface="Arial" panose="020B0604020202020204" pitchFamily="34" charset="0"/>
                <a:cs typeface="Arial" panose="020B0604020202020204" pitchFamily="34" charset="0"/>
              </a:rPr>
              <a:t>Hitzeerschöpfung:</a:t>
            </a:r>
            <a:r>
              <a:rPr lang="de-CH" sz="2000" dirty="0">
                <a:latin typeface="Arial" panose="020B0604020202020204" pitchFamily="34" charset="0"/>
                <a:cs typeface="Arial" panose="020B0604020202020204" pitchFamily="34" charset="0"/>
              </a:rPr>
              <a:t> Schwächegefühl, Schwindel, Kopfschmerzen, Übelkeit, starker Durst und leicht erhöhte Körpertemperatur</a:t>
            </a:r>
          </a:p>
          <a:p>
            <a:pPr>
              <a:buFontTx/>
              <a:buChar char="-"/>
            </a:pPr>
            <a:endParaRPr lang="de-CH" sz="2000" dirty="0">
              <a:latin typeface="Arial" panose="020B0604020202020204" pitchFamily="34" charset="0"/>
              <a:cs typeface="Arial" panose="020B0604020202020204" pitchFamily="34" charset="0"/>
            </a:endParaRPr>
          </a:p>
          <a:p>
            <a:pPr>
              <a:buFontTx/>
              <a:buChar char="-"/>
            </a:pPr>
            <a:r>
              <a:rPr lang="de-CH" sz="2000" b="1" dirty="0">
                <a:latin typeface="Arial" panose="020B0604020202020204" pitchFamily="34" charset="0"/>
                <a:cs typeface="Arial" panose="020B0604020202020204" pitchFamily="34" charset="0"/>
              </a:rPr>
              <a:t>Hitzekollaps:</a:t>
            </a:r>
            <a:r>
              <a:rPr lang="de-CH" sz="2000" dirty="0">
                <a:latin typeface="Arial" panose="020B0604020202020204" pitchFamily="34" charset="0"/>
                <a:cs typeface="Arial" panose="020B0604020202020204" pitchFamily="34" charset="0"/>
              </a:rPr>
              <a:t> gleiche Symptome wie bei Hitzeerschöpfung, jedoch mit plötzlich auftretender Bewusstlosigkeit</a:t>
            </a:r>
          </a:p>
        </p:txBody>
      </p:sp>
      <p:pic>
        <p:nvPicPr>
          <p:cNvPr id="4" name="Grafik 3">
            <a:extLst>
              <a:ext uri="{FF2B5EF4-FFF2-40B4-BE49-F238E27FC236}">
                <a16:creationId xmlns:a16="http://schemas.microsoft.com/office/drawing/2014/main" id="{AE5007E6-A6AC-43A7-8B4B-8E44C2D77613}"/>
              </a:ext>
            </a:extLst>
          </p:cNvPr>
          <p:cNvPicPr>
            <a:picLocks noChangeAspect="1"/>
          </p:cNvPicPr>
          <p:nvPr/>
        </p:nvPicPr>
        <p:blipFill>
          <a:blip r:embed="rId2"/>
          <a:stretch>
            <a:fillRect/>
          </a:stretch>
        </p:blipFill>
        <p:spPr>
          <a:xfrm>
            <a:off x="9496926" y="437855"/>
            <a:ext cx="1856874" cy="1180101"/>
          </a:xfrm>
          <a:prstGeom prst="rect">
            <a:avLst/>
          </a:prstGeom>
        </p:spPr>
      </p:pic>
    </p:spTree>
    <p:extLst>
      <p:ext uri="{BB962C8B-B14F-4D97-AF65-F5344CB8AC3E}">
        <p14:creationId xmlns:p14="http://schemas.microsoft.com/office/powerpoint/2010/main" val="86200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5D0DB-98CD-4633-B706-98AF0162C8CB}"/>
              </a:ext>
            </a:extLst>
          </p:cNvPr>
          <p:cNvSpPr>
            <a:spLocks noGrp="1"/>
          </p:cNvSpPr>
          <p:nvPr>
            <p:ph type="title"/>
          </p:nvPr>
        </p:nvSpPr>
        <p:spPr>
          <a:xfrm>
            <a:off x="838200" y="365125"/>
            <a:ext cx="10515600" cy="1325563"/>
          </a:xfrm>
        </p:spPr>
        <p:txBody>
          <a:bodyPr/>
          <a:lstStyle/>
          <a:p>
            <a:r>
              <a:rPr lang="de-CH" b="1" dirty="0">
                <a:latin typeface="Arial" panose="020B0604020202020204" pitchFamily="34" charset="0"/>
                <a:cs typeface="Arial" panose="020B0604020202020204" pitchFamily="34" charset="0"/>
              </a:rPr>
              <a:t>Krankheitsbilder Hitzeschutz</a:t>
            </a:r>
          </a:p>
        </p:txBody>
      </p:sp>
      <p:sp>
        <p:nvSpPr>
          <p:cNvPr id="5" name="Inhaltsplatzhalter 2">
            <a:extLst>
              <a:ext uri="{FF2B5EF4-FFF2-40B4-BE49-F238E27FC236}">
                <a16:creationId xmlns:a16="http://schemas.microsoft.com/office/drawing/2014/main" id="{F5419077-FBEE-4C1F-A374-BAC7968544D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de-CH" sz="2000" b="1" dirty="0">
                <a:latin typeface="Arial" panose="020B0604020202020204" pitchFamily="34" charset="0"/>
                <a:cs typeface="Arial" panose="020B0604020202020204" pitchFamily="34" charset="0"/>
              </a:rPr>
              <a:t>Hitzschlag:</a:t>
            </a:r>
            <a:r>
              <a:rPr lang="de-CH" sz="2000" dirty="0">
                <a:latin typeface="Arial" panose="020B0604020202020204" pitchFamily="34" charset="0"/>
                <a:cs typeface="Arial" panose="020B0604020202020204" pitchFamily="34" charset="0"/>
              </a:rPr>
              <a:t> erhöhte Körpertemperatur über 40°C, Kopfschmerzen, verwaschene Sprache, Schwindel, Mattigkeit, Verwirrung, Krämpfe bis hin zu Koma.</a:t>
            </a:r>
          </a:p>
          <a:p>
            <a:pPr>
              <a:buFontTx/>
              <a:buChar char="-"/>
            </a:pPr>
            <a:endParaRPr lang="de-CH"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Zu unterscheiden ist der klassische </a:t>
            </a:r>
            <a:r>
              <a:rPr lang="de-CH" sz="2000" dirty="0">
                <a:latin typeface="Arial" panose="020B0604020202020204" pitchFamily="34" charset="0"/>
                <a:cs typeface="Arial" panose="020B0604020202020204" pitchFamily="34" charset="0"/>
              </a:rPr>
              <a:t>vom anstrengungsbedingten Hitzschlag.</a:t>
            </a:r>
          </a:p>
          <a:p>
            <a:pPr marL="0" indent="0">
              <a:buNone/>
            </a:pPr>
            <a:r>
              <a:rPr lang="de-CH" sz="2000" dirty="0">
                <a:latin typeface="Arial" panose="020B0604020202020204" pitchFamily="34" charset="0"/>
                <a:cs typeface="Arial" panose="020B0604020202020204" pitchFamily="34" charset="0"/>
              </a:rPr>
              <a:t>Klassischer Hitzschlag: betrifft vor allem Kinder, betagte Personen, Personen mit vorbestehenden Leiden wie Herz-, Zucker-, Alkoholkrankheiten etc. Die Haut ist ausserdem heiss und trocken.</a:t>
            </a:r>
          </a:p>
          <a:p>
            <a:pPr marL="0" indent="0">
              <a:buNone/>
            </a:pPr>
            <a:r>
              <a:rPr lang="de-CH" sz="2000" dirty="0">
                <a:latin typeface="Arial" panose="020B0604020202020204" pitchFamily="34" charset="0"/>
                <a:cs typeface="Arial" panose="020B0604020202020204" pitchFamily="34" charset="0"/>
              </a:rPr>
              <a:t>Anstrengungsbedingter Hitzschlag: als folge von körperlicher Anstrengung bei jungen, gesunden Personen. Zu den obigen Symptomen kommen ein rascher Puls, tiefer Blutdruck und eine bläuliche Verfärbung der Haut, die heiss und feucht ist, dazu. </a:t>
            </a:r>
          </a:p>
        </p:txBody>
      </p:sp>
      <p:pic>
        <p:nvPicPr>
          <p:cNvPr id="4" name="Grafik 3">
            <a:extLst>
              <a:ext uri="{FF2B5EF4-FFF2-40B4-BE49-F238E27FC236}">
                <a16:creationId xmlns:a16="http://schemas.microsoft.com/office/drawing/2014/main" id="{147A3376-AD8F-44B7-8BFA-982946D51E4A}"/>
              </a:ext>
            </a:extLst>
          </p:cNvPr>
          <p:cNvPicPr>
            <a:picLocks noChangeAspect="1"/>
          </p:cNvPicPr>
          <p:nvPr/>
        </p:nvPicPr>
        <p:blipFill>
          <a:blip r:embed="rId2"/>
          <a:stretch>
            <a:fillRect/>
          </a:stretch>
        </p:blipFill>
        <p:spPr>
          <a:xfrm>
            <a:off x="9288380" y="437855"/>
            <a:ext cx="1856874" cy="1180101"/>
          </a:xfrm>
          <a:prstGeom prst="rect">
            <a:avLst/>
          </a:prstGeom>
        </p:spPr>
      </p:pic>
    </p:spTree>
    <p:extLst>
      <p:ext uri="{BB962C8B-B14F-4D97-AF65-F5344CB8AC3E}">
        <p14:creationId xmlns:p14="http://schemas.microsoft.com/office/powerpoint/2010/main" val="236410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93BC-A0CA-4A7A-AC42-1D3E677578EC}"/>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Erste Hilfe </a:t>
            </a:r>
          </a:p>
        </p:txBody>
      </p:sp>
      <p:sp>
        <p:nvSpPr>
          <p:cNvPr id="3" name="Inhaltsplatzhalter 2">
            <a:extLst>
              <a:ext uri="{FF2B5EF4-FFF2-40B4-BE49-F238E27FC236}">
                <a16:creationId xmlns:a16="http://schemas.microsoft.com/office/drawing/2014/main" id="{4F376EE6-F3CD-4EBB-8F2A-96DDE408CDF2}"/>
              </a:ext>
            </a:extLst>
          </p:cNvPr>
          <p:cNvSpPr>
            <a:spLocks noGrp="1"/>
          </p:cNvSpPr>
          <p:nvPr>
            <p:ph idx="1"/>
          </p:nvPr>
        </p:nvSpPr>
        <p:spPr/>
        <p:txBody>
          <a:bodyPr>
            <a:normAutofit lnSpcReduction="10000"/>
          </a:bodyPr>
          <a:lstStyle/>
          <a:p>
            <a:r>
              <a:rPr lang="de-CH" sz="2400" dirty="0">
                <a:latin typeface="Arial" panose="020B0604020202020204" pitchFamily="34" charset="0"/>
                <a:cs typeface="Arial" panose="020B0604020202020204" pitchFamily="34" charset="0"/>
              </a:rPr>
              <a:t>Raus aus der Hitze, ab in den Schatten</a:t>
            </a:r>
          </a:p>
          <a:p>
            <a:endParaRPr lang="de-CH" sz="900" dirty="0">
              <a:latin typeface="Arial" panose="020B0604020202020204" pitchFamily="34" charset="0"/>
              <a:cs typeface="Arial" panose="020B0604020202020204" pitchFamily="34" charset="0"/>
            </a:endParaRPr>
          </a:p>
          <a:p>
            <a:r>
              <a:rPr lang="de-CH" sz="2400" dirty="0">
                <a:latin typeface="Arial" panose="020B0604020202020204" pitchFamily="34" charset="0"/>
                <a:cs typeface="Arial" panose="020B0604020202020204" pitchFamily="34" charset="0"/>
              </a:rPr>
              <a:t>Betroffene richtig Lagern:</a:t>
            </a:r>
          </a:p>
          <a:p>
            <a:pPr lvl="1">
              <a:buFont typeface="Symbol" panose="05050102010706020507" pitchFamily="18" charset="2"/>
              <a:buChar char="-"/>
            </a:pPr>
            <a:r>
              <a:rPr lang="de-CH" sz="2000" dirty="0">
                <a:latin typeface="Arial" panose="020B0604020202020204" pitchFamily="34" charset="0"/>
                <a:cs typeface="Arial" panose="020B0604020202020204" pitchFamily="34" charset="0"/>
              </a:rPr>
              <a:t>Schocklage bei Bewusstsein (Betroffene auf Rücken legen und Beine erhöhen) </a:t>
            </a:r>
          </a:p>
          <a:p>
            <a:pPr lvl="1">
              <a:buFont typeface="Symbol" panose="05050102010706020507" pitchFamily="18" charset="2"/>
              <a:buChar char="-"/>
            </a:pPr>
            <a:r>
              <a:rPr lang="de-CH" sz="2000" dirty="0">
                <a:latin typeface="Arial" panose="020B0604020202020204" pitchFamily="34" charset="0"/>
                <a:cs typeface="Arial" panose="020B0604020202020204" pitchFamily="34" charset="0"/>
              </a:rPr>
              <a:t>Stabile Seitenlage bei Bewusstlosigkeit, Atmung und Puls prüfen</a:t>
            </a:r>
          </a:p>
          <a:p>
            <a:pPr lvl="1">
              <a:buFont typeface="Symbol" panose="05050102010706020507" pitchFamily="18" charset="2"/>
              <a:buChar char="-"/>
            </a:pPr>
            <a:endParaRPr lang="de-CH" sz="800" dirty="0">
              <a:latin typeface="Arial" panose="020B0604020202020204" pitchFamily="34" charset="0"/>
              <a:cs typeface="Arial" panose="020B0604020202020204" pitchFamily="34" charset="0"/>
            </a:endParaRPr>
          </a:p>
          <a:p>
            <a:r>
              <a:rPr lang="de-CH" sz="2400" dirty="0">
                <a:latin typeface="Arial" panose="020B0604020202020204" pitchFamily="34" charset="0"/>
                <a:cs typeface="Arial" panose="020B0604020202020204" pitchFamily="34" charset="0"/>
              </a:rPr>
              <a:t>Körper kühlen, Betroffene nicht alleine lassen</a:t>
            </a:r>
          </a:p>
          <a:p>
            <a:endParaRPr lang="de-CH" sz="900" dirty="0">
              <a:latin typeface="Arial" panose="020B0604020202020204" pitchFamily="34" charset="0"/>
              <a:cs typeface="Arial" panose="020B0604020202020204" pitchFamily="34" charset="0"/>
            </a:endParaRPr>
          </a:p>
          <a:p>
            <a:r>
              <a:rPr lang="de-CH" sz="2400" dirty="0">
                <a:latin typeface="Arial" panose="020B0604020202020204" pitchFamily="34" charset="0"/>
                <a:cs typeface="Arial" panose="020B0604020202020204" pitchFamily="34" charset="0"/>
              </a:rPr>
              <a:t>Flüssigkeit zuführen, wenn der Betroffene nicht erbricht</a:t>
            </a:r>
          </a:p>
          <a:p>
            <a:endParaRPr lang="de-CH" sz="900" dirty="0">
              <a:latin typeface="Arial" panose="020B0604020202020204" pitchFamily="34" charset="0"/>
              <a:cs typeface="Arial" panose="020B0604020202020204" pitchFamily="34" charset="0"/>
            </a:endParaRPr>
          </a:p>
          <a:p>
            <a:r>
              <a:rPr lang="de-CH" sz="2400" dirty="0">
                <a:latin typeface="Arial" panose="020B0604020202020204" pitchFamily="34" charset="0"/>
                <a:cs typeface="Arial" panose="020B0604020202020204" pitchFamily="34" charset="0"/>
              </a:rPr>
              <a:t>Reanimation bei Atemstillstand</a:t>
            </a:r>
          </a:p>
          <a:p>
            <a:endParaRPr lang="de-CH" sz="800" dirty="0">
              <a:latin typeface="Arial" panose="020B0604020202020204" pitchFamily="34" charset="0"/>
              <a:cs typeface="Arial" panose="020B0604020202020204" pitchFamily="34" charset="0"/>
            </a:endParaRPr>
          </a:p>
          <a:p>
            <a:r>
              <a:rPr lang="de-CH" sz="2400" dirty="0">
                <a:latin typeface="Arial" panose="020B0604020202020204" pitchFamily="34" charset="0"/>
                <a:cs typeface="Arial" panose="020B0604020202020204" pitchFamily="34" charset="0"/>
              </a:rPr>
              <a:t>Bei starken Symptomen oder Bewusstlosigkeit immer zum Arzt</a:t>
            </a:r>
          </a:p>
          <a:p>
            <a:pPr lvl="1">
              <a:buFont typeface="Symbol" panose="05050102010706020507" pitchFamily="18" charset="2"/>
              <a:buChar char="-"/>
            </a:pPr>
            <a:endParaRPr lang="de-CH" dirty="0"/>
          </a:p>
        </p:txBody>
      </p:sp>
      <p:pic>
        <p:nvPicPr>
          <p:cNvPr id="5" name="Grafik 4">
            <a:extLst>
              <a:ext uri="{FF2B5EF4-FFF2-40B4-BE49-F238E27FC236}">
                <a16:creationId xmlns:a16="http://schemas.microsoft.com/office/drawing/2014/main" id="{9DA39535-FE72-4DF3-A507-848410A37EAE}"/>
              </a:ext>
            </a:extLst>
          </p:cNvPr>
          <p:cNvPicPr>
            <a:picLocks noChangeAspect="1"/>
          </p:cNvPicPr>
          <p:nvPr/>
        </p:nvPicPr>
        <p:blipFill>
          <a:blip r:embed="rId2"/>
          <a:stretch>
            <a:fillRect/>
          </a:stretch>
        </p:blipFill>
        <p:spPr>
          <a:xfrm>
            <a:off x="9480884" y="365125"/>
            <a:ext cx="1536032" cy="1536032"/>
          </a:xfrm>
          <a:prstGeom prst="rect">
            <a:avLst/>
          </a:prstGeom>
        </p:spPr>
      </p:pic>
    </p:spTree>
    <p:extLst>
      <p:ext uri="{BB962C8B-B14F-4D97-AF65-F5344CB8AC3E}">
        <p14:creationId xmlns:p14="http://schemas.microsoft.com/office/powerpoint/2010/main" val="336802611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Breitbild</PresentationFormat>
  <Paragraphs>108</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Calibri Light</vt:lpstr>
      <vt:lpstr>Symbol</vt:lpstr>
      <vt:lpstr>Wingdings</vt:lpstr>
      <vt:lpstr>Office</vt:lpstr>
      <vt:lpstr>Firmenlogo</vt:lpstr>
      <vt:lpstr>Fakten zum Sonnenschutz</vt:lpstr>
      <vt:lpstr>Schutz vor der Sonne</vt:lpstr>
      <vt:lpstr>Gut zu wissen:</vt:lpstr>
      <vt:lpstr>Gut zu wissen:</vt:lpstr>
      <vt:lpstr>Fakten zum Hitzeschutz</vt:lpstr>
      <vt:lpstr>Krankheitsbilder Hitzeschutz</vt:lpstr>
      <vt:lpstr>Krankheitsbilder Hitzeschutz</vt:lpstr>
      <vt:lpstr>Erste Hilfe </vt:lpstr>
      <vt:lpstr>Prävention zu Hitzeschutz</vt:lpstr>
      <vt:lpstr>Fakten zu Ozon</vt:lpstr>
      <vt:lpstr>Prävention zu Sommersmog und Ozon</vt:lpstr>
      <vt:lpstr>Testfragen</vt:lpstr>
      <vt:lpstr>Sei ein Profi, schütze dich vor UV!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Firmenlogo</dc:title>
  <dc:creator>Daniel Küng</dc:creator>
  <cp:lastModifiedBy>Daniel Küng</cp:lastModifiedBy>
  <cp:revision>49</cp:revision>
  <dcterms:created xsi:type="dcterms:W3CDTF">2019-10-02T12:08:48Z</dcterms:created>
  <dcterms:modified xsi:type="dcterms:W3CDTF">2022-05-25T12:03:55Z</dcterms:modified>
</cp:coreProperties>
</file>