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0" r:id="rId4"/>
    <p:sldId id="257" r:id="rId5"/>
    <p:sldId id="271" r:id="rId6"/>
    <p:sldId id="260" r:id="rId7"/>
    <p:sldId id="274" r:id="rId8"/>
    <p:sldId id="273" r:id="rId9"/>
    <p:sldId id="276" r:id="rId10"/>
    <p:sldId id="277" r:id="rId11"/>
    <p:sldId id="279" r:id="rId12"/>
    <p:sldId id="270" r:id="rId13"/>
    <p:sldId id="269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pertext" initials="S" lastIdx="1" clrIdx="0">
    <p:extLst>
      <p:ext uri="{19B8F6BF-5375-455C-9EA6-DF929625EA0E}">
        <p15:presenceInfo xmlns:p15="http://schemas.microsoft.com/office/powerpoint/2012/main" userId="Supertex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13T14:37:19.743" idx="1">
    <p:pos x="10" y="202"/>
    <p:text>Falls Link auf Italienisch vorhanden, bitte ersetzen.</p:text>
    <p:extLst>
      <p:ext uri="{C676402C-5697-4E1C-873F-D02D1690AC5C}">
        <p15:threadingInfo xmlns:p15="http://schemas.microsoft.com/office/powerpoint/2012/main" timeZoneBias="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3A47D-41F9-4AE6-8AD8-0EE70D639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610FAE3-18A1-4020-A852-9134E688F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4E7468-6EA0-48BD-B654-0E97E859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7837B7-847C-4342-A792-CC105A4F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04B00E-8D84-4998-A3D5-DC97ED70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775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3E6F0-CB0F-4363-A5A7-7BEF674E2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AE5E7A-5F21-4A45-80D4-F857A2476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67194C-AE3D-4106-BEB5-C192247C9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8F2916-D278-4AD6-B912-FDA75C42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A15E33-319C-4B6E-8CC4-B024687F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715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B799FA-B51F-460A-8B03-0A7014D88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C6E263-2758-482A-A524-137948A27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8C0EBA-B7AD-46D9-8E88-B738B668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7F3DCA-0F3B-4A68-8B27-135E9316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532643-010A-48CB-A2C6-D1C504ED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962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E53A9-01E0-4AF3-9E29-BC588505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66AC18-86F8-438D-99EE-BEEA36D6E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E11038-5930-47F7-BE1F-0EC9787A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B90686-D253-4102-B9FC-C791CC76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D38969-5BBF-40EF-BA25-F31FEFD0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406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08826-E555-46E6-97A6-14E722783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5159AE-A643-4AC2-AA7B-D6BB7F01E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F55BA8-EF19-4A7B-A1CD-4709003B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8D2A4-80C5-4061-9778-C66C1657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2D235C-AC0D-41C8-AC86-E095180A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631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94283-0574-49C9-B2A6-FB130CD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1200C2-13D8-4D2E-ABE4-C706141E2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A7CE1F-547F-48BA-B592-41431EE41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ED806E-B3EA-4800-8C6B-38099BFE4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FF43AC-0CA1-4423-91CA-7BA8B2E4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93C50D-A3C6-4C27-86F3-8734425F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220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970FC-8B9E-4B7B-96B0-AF37DC16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CAE2E2-0B71-41F3-BCF6-049BD12FF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D20F71-A90B-400A-A821-BF0B1145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4BEDB6-4C6D-406F-B530-EEFD00456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CCDE734-C421-468A-92A0-8DDDB5C69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764B92-8A3E-41C9-AA2C-CFF6A2677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3748CF-2677-4B57-A74D-5EEB2C594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E3B97BF-821A-49F2-9E91-E42658FB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29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23FDC-81DB-4F43-BC53-31AF4327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68442A-CE8C-4C6A-BADC-0C6B0FB0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B54E440-AF5F-4F05-9BB3-BB830B28F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5371A1F-D9D3-48BC-86A8-81A02842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54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F0035E-D03F-440D-A720-1569DDD2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A5AE7A0-DB22-458B-B0D5-1CF603F3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FDBA69-DB3C-4D25-AE3F-9B774136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633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D81CF-D130-4BA3-AE74-1617F742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AC3F6-B5AB-4836-8A88-5F441495B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3EC485-DBC0-4097-A9D5-9632A69C1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A5A1B5-F270-4BF3-A376-61FFA2B73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078910-3FA6-45B3-BEBC-B219E6383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CC4A55-A410-4C18-94A6-A62A29C6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4939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D1209-CA62-4F6E-A50C-A0109E3F3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8A83BF-AD47-4AA5-9A10-59A596441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920217-9C03-46AA-B772-60D85E0AD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309C-B640-4531-94C4-B0E281E1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B1F31E-8529-479A-A2AF-2D53BF26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6AED30-4B20-4D48-B9F3-5AEB4830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451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669A0A0-2FCF-47BD-8415-37CD8954E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7AE0D5-6228-47C4-9E37-6215B7489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A84CEB-B889-43BB-BC9C-F2E178B71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18159E-DEE0-421B-9FA5-20D7B8D91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4A9796-8C02-44C6-9947-E505FBA95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100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olzbau-schweiz.ch/it/offerte-dei-settori-specialistici/sicurezza-e-salute/manifesti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lineexambuilder.com/de/kenntnisse-kollektive-absturzsicherungen/exam-452118" TargetMode="External"/><Relationship Id="rId2" Type="http://schemas.openxmlformats.org/officeDocument/2006/relationships/hyperlink" Target="https://www.onlineexambuilder.com/de/protezioni-anticaduta-collettive/exam-495497" TargetMode="External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51576-C186-4A9B-AE9F-8656E9294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9" y="640080"/>
            <a:ext cx="6274590" cy="4018341"/>
          </a:xfrm>
          <a:noFill/>
        </p:spPr>
        <p:txBody>
          <a:bodyPr>
            <a:normAutofit/>
          </a:bodyPr>
          <a:lstStyle/>
          <a:p>
            <a:pPr algn="l"/>
            <a:r>
              <a:rPr lang="it-CH" sz="6600"/>
              <a:t>Logo aziendale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EC7C10-4F68-4F6E-9469-08D0CB13F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9" y="4796852"/>
            <a:ext cx="6274590" cy="1421068"/>
          </a:xfrm>
          <a:noFill/>
        </p:spPr>
        <p:txBody>
          <a:bodyPr>
            <a:normAutofit fontScale="92500"/>
          </a:bodyPr>
          <a:lstStyle/>
          <a:p>
            <a:pPr algn="l"/>
            <a:r>
              <a:rPr lang="it-CH"/>
              <a:t>Formazione interna: protezioni anticaduta collettive</a:t>
            </a:r>
          </a:p>
          <a:p>
            <a:pPr algn="l"/>
            <a:endParaRPr lang="de-CH" dirty="0"/>
          </a:p>
          <a:p>
            <a:pPr algn="l"/>
            <a:r>
              <a:rPr lang="it-CH">
                <a:hlinkClick r:id="rId2"/>
              </a:rPr>
              <a:t>Manifesto Holzbau Vital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4697346-9F64-46AF-97E8-A79CC2281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67554"/>
            <a:ext cx="4629150" cy="652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398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CH" b="1"/>
              <a:t>Ponteggio di ritenuta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9261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it-CH" sz="2400"/>
              <a:t>L’altezza di caduta massima è di 2 m </a:t>
            </a:r>
            <a:r>
              <a:rPr lang="it-CH" sz="1600"/>
              <a:t>(validità da gennaio 22)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/>
              <a:t>Deve resistere a carichi dinamici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/>
              <a:t>La sporgenza sul bordo di caduta è di 1,5 m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/>
              <a:t>Può essere utilizzato anche come ponteggio da lavoro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/>
              <a:t>Utilizzare materiale per ponteggi adeguato (controllato, assenza di perni sporgenti, ecc.)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1C8DD01-56FF-482E-8AC1-5D1AE5C7A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379" y="1825625"/>
            <a:ext cx="3888528" cy="300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457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B80C756A-BB3F-441C-85C6-35C98EF50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1834" y="1278907"/>
            <a:ext cx="5338713" cy="547027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CH" b="1"/>
              <a:t>Rete di sicurezza a partire da un’altezza di caduta di 3 m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2816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it-CH" sz="2400"/>
              <a:t>L’altezza di caduta massima è di 3 m </a:t>
            </a:r>
            <a:r>
              <a:rPr lang="it-CH" sz="1100"/>
              <a:t>(validità da gennaio 22)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/>
              <a:t>Le indicazioni di prodotto con conformità agli standard e certificato di prova devono essere presenti sulla rete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/>
              <a:t>Montaggio a cura di persone competenti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/>
              <a:t>Sufficiente spazio libero sotto la rete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1DF0D8C-7442-402A-8F9A-810E08DEB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807" y="5049765"/>
            <a:ext cx="1991989" cy="162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864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943A0-F8DB-4F5D-8E1E-E153A385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/>
              <a:t>Test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C0D6A353-E8D4-4E01-A0A9-F2222B98D2A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166282" cy="880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CH" sz="2000" dirty="0">
                <a:hlinkClick r:id="rId2"/>
              </a:rPr>
              <a:t>Link al test sulle protezioni anticaduta collettive</a:t>
            </a:r>
            <a:endParaRPr lang="it-CH" sz="2000" dirty="0">
              <a:hlinkClick r:id="rId3"/>
            </a:endParaRPr>
          </a:p>
          <a:p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DB9502C-C2FA-45B7-9C48-4CC08091FE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2077" y="167554"/>
            <a:ext cx="4629150" cy="652289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EEDB9632-E887-C7A1-BB89-FCB553BC8B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20" y="2705879"/>
            <a:ext cx="3174521" cy="317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18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39FFC-5610-4793-82A3-610BAC93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13952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it-CH" sz="5400" b="1">
                <a:solidFill>
                  <a:srgbClr val="FFFF00"/>
                </a:solidFill>
              </a:rPr>
              <a:t>Le protezioni anticaduta collettive proteggono tutti!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4DE3A-DC2F-4DA4-92B1-B7D6733DE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1631"/>
            <a:ext cx="10515600" cy="2605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CH" sz="4000"/>
              <a:t>Vi auguriamo il meglio e un lavoro senza incidenti</a:t>
            </a:r>
          </a:p>
          <a:p>
            <a:pPr marL="0" indent="0" algn="ctr">
              <a:buNone/>
            </a:pPr>
            <a:endParaRPr lang="de-CH" sz="4000" dirty="0"/>
          </a:p>
          <a:p>
            <a:pPr marL="0" indent="0" algn="ctr">
              <a:buNone/>
            </a:pPr>
            <a:r>
              <a:rPr lang="it-CH" sz="4000"/>
              <a:t> </a:t>
            </a:r>
            <a:r>
              <a:rPr lang="it-CH" sz="4000">
                <a:solidFill>
                  <a:schemeClr val="bg1">
                    <a:lumMod val="65000"/>
                  </a:schemeClr>
                </a:solidFill>
              </a:rPr>
              <a:t>Nome azienda</a:t>
            </a:r>
          </a:p>
        </p:txBody>
      </p:sp>
    </p:spTree>
    <p:extLst>
      <p:ext uri="{BB962C8B-B14F-4D97-AF65-F5344CB8AC3E}">
        <p14:creationId xmlns:p14="http://schemas.microsoft.com/office/powerpoint/2010/main" val="206265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it-CH" b="1"/>
              <a:t>Protezioni anticaduta collettive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560060"/>
            <a:ext cx="7998420" cy="4553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it-CH" sz="2000" dirty="0">
                <a:latin typeface="Arial" panose="020B0604020202020204" pitchFamily="34" charset="0"/>
                <a:cs typeface="Arial" panose="020B0604020202020204" pitchFamily="34" charset="0"/>
              </a:rPr>
              <a:t>Proteggono tutte le persone dalla caduta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it-CH" sz="2000" dirty="0">
                <a:latin typeface="Arial" panose="020B0604020202020204" pitchFamily="34" charset="0"/>
                <a:cs typeface="Arial" panose="020B0604020202020204" pitchFamily="34" charset="0"/>
              </a:rPr>
              <a:t>Vengono utilizzate da più aziende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it-CH" sz="2000" dirty="0">
                <a:latin typeface="Arial" panose="020B0604020202020204" pitchFamily="34" charset="0"/>
                <a:cs typeface="Arial" panose="020B0604020202020204" pitchFamily="34" charset="0"/>
              </a:rPr>
              <a:t>Sono più efficaci dei dispositivi di protezione individuale contro la caduta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CH" sz="2000" dirty="0">
                <a:latin typeface="Arial" panose="020B0604020202020204" pitchFamily="34" charset="0"/>
                <a:cs typeface="Arial" panose="020B0604020202020204" pitchFamily="34" charset="0"/>
              </a:rPr>
              <a:t>Le protezioni anticaduta collettive sono:</a:t>
            </a:r>
          </a:p>
          <a:p>
            <a:pPr lvl="1"/>
            <a:r>
              <a:rPr lang="it-CH" sz="1600" dirty="0">
                <a:latin typeface="Arial" panose="020B0604020202020204" pitchFamily="34" charset="0"/>
                <a:cs typeface="Arial" panose="020B0604020202020204" pitchFamily="34" charset="0"/>
              </a:rPr>
              <a:t>protezioni laterali</a:t>
            </a:r>
          </a:p>
          <a:p>
            <a:pPr lvl="1"/>
            <a:r>
              <a:rPr lang="it-CH" sz="1600" dirty="0">
                <a:latin typeface="Arial" panose="020B0604020202020204" pitchFamily="34" charset="0"/>
                <a:cs typeface="Arial" panose="020B0604020202020204" pitchFamily="34" charset="0"/>
              </a:rPr>
              <a:t>ponteggi di facciata</a:t>
            </a:r>
          </a:p>
          <a:p>
            <a:pPr lvl="1"/>
            <a:r>
              <a:rPr lang="it-CH" sz="1600" dirty="0">
                <a:latin typeface="Arial" panose="020B0604020202020204" pitchFamily="34" charset="0"/>
                <a:cs typeface="Arial" panose="020B0604020202020204" pitchFamily="34" charset="0"/>
              </a:rPr>
              <a:t>ponteggi di ritenuta</a:t>
            </a:r>
          </a:p>
          <a:p>
            <a:pPr lvl="1"/>
            <a:r>
              <a:rPr lang="it-CH" sz="1600" dirty="0">
                <a:latin typeface="Arial" panose="020B0604020202020204" pitchFamily="34" charset="0"/>
                <a:cs typeface="Arial" panose="020B0604020202020204" pitchFamily="34" charset="0"/>
              </a:rPr>
              <a:t>reti di sicurezza</a:t>
            </a:r>
          </a:p>
          <a:p>
            <a:pPr lvl="1"/>
            <a:r>
              <a:rPr lang="it-CH" sz="1600" dirty="0">
                <a:latin typeface="Arial" panose="020B0604020202020204" pitchFamily="34" charset="0"/>
                <a:cs typeface="Arial" panose="020B0604020202020204" pitchFamily="34" charset="0"/>
              </a:rPr>
              <a:t>pareti di ritenuta sul tetto</a:t>
            </a:r>
          </a:p>
          <a:p>
            <a:pPr lvl="1"/>
            <a:r>
              <a:rPr lang="it-CH" sz="1600" dirty="0">
                <a:latin typeface="Arial" panose="020B0604020202020204" pitchFamily="34" charset="0"/>
                <a:cs typeface="Arial" panose="020B0604020202020204" pitchFamily="34" charset="0"/>
              </a:rPr>
              <a:t>passerelle</a:t>
            </a:r>
          </a:p>
          <a:p>
            <a:pPr lvl="1"/>
            <a:r>
              <a:rPr lang="it-CH" sz="1600" dirty="0">
                <a:latin typeface="Arial" panose="020B0604020202020204" pitchFamily="34" charset="0"/>
                <a:cs typeface="Arial" panose="020B0604020202020204" pitchFamily="34" charset="0"/>
              </a:rPr>
              <a:t>coperture per il terreno</a:t>
            </a:r>
          </a:p>
          <a:p>
            <a:pPr lvl="1"/>
            <a:r>
              <a:rPr lang="it-CH" sz="1600" dirty="0">
                <a:latin typeface="Arial" panose="020B0604020202020204" pitchFamily="34" charset="0"/>
                <a:cs typeface="Arial" panose="020B0604020202020204" pitchFamily="34" charset="0"/>
              </a:rPr>
              <a:t>delimitazioni delle aree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A229D72-BB4E-4DE4-A800-6A104A452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8065" y="1062491"/>
            <a:ext cx="3988210" cy="561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9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it-CH" b="1"/>
              <a:t>Regole per le protezioni anticaduta collettive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750980"/>
            <a:ext cx="7998420" cy="3500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it-CH" sz="2000">
                <a:latin typeface="Arial" panose="020B0604020202020204" pitchFamily="34" charset="0"/>
                <a:cs typeface="Arial" panose="020B0604020202020204" pitchFamily="34" charset="0"/>
              </a:rPr>
              <a:t>A partire da 2 metri, i bordi di caduta devono essere assicurati con una protezione laterale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it-CH" sz="2000">
                <a:latin typeface="Arial" panose="020B0604020202020204" pitchFamily="34" charset="0"/>
                <a:cs typeface="Arial" panose="020B0604020202020204" pitchFamily="34" charset="0"/>
              </a:rPr>
              <a:t>A partire da un’altezza di caduta di 3 metri, in generale occorre utilizzare reti di sicurezza e ponteggi di ritenuta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it-CH" sz="2000">
                <a:latin typeface="Arial" panose="020B0604020202020204" pitchFamily="34" charset="0"/>
                <a:cs typeface="Arial" panose="020B0604020202020204" pitchFamily="34" charset="0"/>
              </a:rPr>
              <a:t>I ponteggi di facciata sono obbligatori per lavori di costruzione a partire da 3 metri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it-CH" sz="2000">
                <a:latin typeface="Arial" panose="020B0604020202020204" pitchFamily="34" charset="0"/>
                <a:cs typeface="Arial" panose="020B0604020202020204" pitchFamily="34" charset="0"/>
              </a:rPr>
              <a:t>Eventuali difetti devono essere immediatamente segnalati e riparati oppure occorre sospendere i lavori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it-CH" sz="2000">
                <a:latin typeface="Arial" panose="020B0604020202020204" pitchFamily="34" charset="0"/>
                <a:cs typeface="Arial" panose="020B0604020202020204" pitchFamily="34" charset="0"/>
              </a:rPr>
              <a:t>Gli utenti devono effettuare dei controlli visivi ogni giorno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1D84791-53C1-40CA-86FB-058232BC0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2782" y="1400174"/>
            <a:ext cx="3819218" cy="538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05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b="1"/>
              <a:t>Principio e responsabilità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9547947" cy="435133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it-CH" sz="2400"/>
              <a:t>Le protezioni anticaduta collettive sono un’opera a carico del committente, eseguita tacitamente o meglio con protocollo</a:t>
            </a:r>
          </a:p>
          <a:p>
            <a:pPr>
              <a:buFontTx/>
              <a:buChar char="-"/>
            </a:pPr>
            <a:endParaRPr lang="de-CH" sz="2400" dirty="0"/>
          </a:p>
          <a:p>
            <a:pPr>
              <a:buFontTx/>
              <a:buChar char="-"/>
            </a:pPr>
            <a:r>
              <a:rPr lang="it-CH" sz="2400"/>
              <a:t>Gli utenti sono tenuti ad effettuare ogni giorno dei controlli visivi e segnalare immediatamente eventuali difetti</a:t>
            </a:r>
          </a:p>
          <a:p>
            <a:pPr>
              <a:buFontTx/>
              <a:buChar char="-"/>
            </a:pPr>
            <a:endParaRPr lang="de-CH" sz="2400" dirty="0"/>
          </a:p>
          <a:p>
            <a:pPr>
              <a:buFontTx/>
              <a:buChar char="-"/>
            </a:pPr>
            <a:r>
              <a:rPr lang="it-CH" sz="2400"/>
              <a:t>Eventuali modifiche alle protezioni anticaduta collettive devono essere eseguite solo dal produttore o previo accordo scritto con esso</a:t>
            </a:r>
          </a:p>
          <a:p>
            <a:pPr>
              <a:buFontTx/>
              <a:buChar char="-"/>
            </a:pPr>
            <a:endParaRPr lang="de-CH" sz="2400" dirty="0"/>
          </a:p>
          <a:p>
            <a:pPr>
              <a:buFontTx/>
              <a:buChar char="-"/>
            </a:pPr>
            <a:r>
              <a:rPr lang="it-CH" sz="2400"/>
              <a:t>I dispositivi di protezione individuale anticaduta (DPI anticaduta) possono essere utilizzati solo se l’impiego di protezioni anticaduta collettive non è tecnicamente possibile o è troppo pericoloso</a:t>
            </a:r>
          </a:p>
          <a:p>
            <a:pPr>
              <a:buFontTx/>
              <a:buChar char="-"/>
            </a:pPr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6E0AD5F-8C4D-42CF-9AAF-69FA18579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283" y="562558"/>
            <a:ext cx="2263540" cy="208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09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b="1"/>
              <a:t>Misure tecnicamente non possibili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6560"/>
            <a:ext cx="10515600" cy="44043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CH"/>
              <a:t>Solo nei casi in cui una misura non è possibile o è troppo pericolosa ai sensi dell’OLCostr, è possibile utilizzare altre misure adducendo un’adeguata motivazione.</a:t>
            </a:r>
          </a:p>
          <a:p>
            <a:pPr marL="0" indent="0">
              <a:buNone/>
            </a:pPr>
            <a:endParaRPr lang="de-CH" sz="1000" dirty="0"/>
          </a:p>
          <a:p>
            <a:pPr marL="0" indent="0">
              <a:buNone/>
            </a:pPr>
            <a:r>
              <a:rPr lang="it-CH"/>
              <a:t>Con le seguenti motivazioni è possibile attuare misure ai sensi delle linee guida per l’implementazione dell’OLCostr nel settore delle costruzioni in legno, ad esempio con la protezione laterale mobile.</a:t>
            </a:r>
          </a:p>
          <a:p>
            <a:pPr marL="0" indent="0">
              <a:buNone/>
            </a:pPr>
            <a:endParaRPr lang="de-CH" sz="900" dirty="0"/>
          </a:p>
          <a:p>
            <a:pPr marL="0" indent="0">
              <a:buNone/>
            </a:pPr>
            <a:r>
              <a:rPr lang="it-CH"/>
              <a:t>Esempio di misure tecnicamente non possibili: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CH"/>
              <a:t>sotto una rete di sicurezza è presente insufficiente spazio libero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CH"/>
              <a:t>non è possibile fissare la rete di sicurezza in una parete di mattoni di cotto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CH"/>
              <a:t>non è possibile utilizzare un sistema di ponteggi di ritenuta in ambienti piccoli (ad es. bagno con superficie di base di 1,3 x 1,8 m)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CH"/>
              <a:t>in un immobile è stato necessario adottare diverse misure (rete di sicurezza, ponteggio di ritenuta, protezione laterale) </a:t>
            </a:r>
          </a:p>
          <a:p>
            <a:pPr>
              <a:buFont typeface="Wingdings" panose="05000000000000000000" pitchFamily="2" charset="2"/>
              <a:buChar char="Ø"/>
            </a:pPr>
            <a:endParaRPr lang="de-CH" sz="9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73351E7-956E-40D9-82DF-3C90C0EAC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3143" y="122610"/>
            <a:ext cx="2491955" cy="168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0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CH" b="1"/>
              <a:t>Protezione laterale a partire da un’altezza di caduta di 2 m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87549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it-CH" sz="2400"/>
              <a:t>I bordi di montaggio possono essere assicurati in modo continuo con una protezione laterale mobile o preinstallata (le imbracature vengono rilasciate dietro la protezione laterale)</a:t>
            </a:r>
          </a:p>
          <a:p>
            <a:pPr>
              <a:buFontTx/>
              <a:buChar char="-"/>
            </a:pPr>
            <a:endParaRPr lang="de-CH" sz="2400" dirty="0"/>
          </a:p>
          <a:p>
            <a:pPr>
              <a:buFontTx/>
              <a:buChar char="-"/>
            </a:pPr>
            <a:r>
              <a:rPr lang="it-CH" sz="2400"/>
              <a:t>I rimanenti bordi di caduta, ad es. nel caso di scale, vengono assicurati con una protezione laterale</a:t>
            </a:r>
          </a:p>
          <a:p>
            <a:pPr>
              <a:buFontTx/>
              <a:buChar char="-"/>
            </a:pPr>
            <a:endParaRPr lang="de-CH" sz="2400" dirty="0"/>
          </a:p>
          <a:p>
            <a:pPr>
              <a:buFontTx/>
              <a:buChar char="-"/>
            </a:pPr>
            <a:r>
              <a:rPr lang="it-CH" sz="2400"/>
              <a:t>Dal lato del cornicione di gronda con inclinazione del tetto superiore a 10°, la protezione laterale deve resistere a carichi dinamici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CH" strike="sngStrik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7189CF4-B3B9-4274-B724-723B38359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9849" y="2213202"/>
            <a:ext cx="2774913" cy="330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928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CH" b="1"/>
              <a:t>Ponteggi di facciata a partire da un’altezza di caduta di 3 m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0276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it-CH" sz="2400"/>
              <a:t>Per tutta la durata dei lavori di costruzione, la protezione laterale del ponteggio deve sporgere di almeno 80 cm dai bordi di caduta superiori 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/>
              <a:t>Se la distanza dal ponteggio al bordo di caduta è inferiore a 60 cm, la protezione laterale deve sporgere di 100 cm dal bordo di caduta. (ad es. protezione laterale per tetto piatto)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/>
              <a:t>Per tutta la fase di costruzione la distanza tra il piano di calpestio e il muro deve essere di massimo 30 cm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/>
              <a:t>Se il ponteggio viene realizzato prima della costruzione in legno occorre montare dei parapetti interni a partire da un’altezza di caduta di 2 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CH" strike="sngStrik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1FD2C55-2022-4225-9A8D-B024C343A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5895" y="1238349"/>
            <a:ext cx="1607970" cy="464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42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CH" b="1"/>
              <a:t>Bordi del tetto a partire da un’altezza di caduta di 2 m </a:t>
            </a:r>
            <a:r>
              <a:rPr lang="it-CH" sz="1600" b="1"/>
              <a:t>(validità da gennaio 22)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624614"/>
            <a:ext cx="10515600" cy="48682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it-CH" sz="2400" dirty="0"/>
              <a:t>Il piano di calpestio superiore del ponteggio deve essere sottoposto a prova di carico dinamico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 dirty="0"/>
              <a:t>Ponte da lattoniere max. 1 m sotto il bordo di caduta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 dirty="0"/>
              <a:t>Protezione laterale:	- distanza dal cornicione di gronda min. </a:t>
            </a:r>
            <a:r>
              <a:rPr lang="it-CH" sz="2400"/>
              <a:t>60 cm						- sporgenza cornicione di gronda min. </a:t>
            </a:r>
            <a:r>
              <a:rPr lang="it-CH" sz="2400" dirty="0"/>
              <a:t>80 cm</a:t>
            </a:r>
          </a:p>
          <a:p>
            <a:pPr marL="0" indent="0">
              <a:buNone/>
            </a:pPr>
            <a:endParaRPr lang="de-CH" sz="800" strike="sngStrike" dirty="0"/>
          </a:p>
          <a:p>
            <a:pPr>
              <a:buFontTx/>
              <a:buChar char="-"/>
            </a:pPr>
            <a:r>
              <a:rPr lang="it-CH" dirty="0"/>
              <a:t>Con una pendenza del tetto da </a:t>
            </a:r>
            <a:r>
              <a:rPr lang="it-CH" sz="2400" dirty="0"/>
              <a:t>30 a 60° realizzare il ponte da lattoniere come parete di protezione da </a:t>
            </a:r>
            <a:r>
              <a:rPr lang="it-CH" sz="2400" dirty="0" err="1"/>
              <a:t>copritetto</a:t>
            </a:r>
            <a:r>
              <a:rPr lang="it-CH" sz="2400" dirty="0"/>
              <a:t> </a:t>
            </a:r>
            <a:r>
              <a:rPr lang="it-CH" sz="1600" dirty="0"/>
              <a:t>(validità da gennaio 22)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dirty="0"/>
              <a:t>Con una pendenza del tetto da </a:t>
            </a:r>
            <a:r>
              <a:rPr lang="it-CH" sz="2400" dirty="0"/>
              <a:t>45 a 60° sono necessarie protezioni anticaduta supplementari (pedane di lavoro, DPI anticaduta) </a:t>
            </a:r>
            <a:r>
              <a:rPr lang="it-CH" sz="1600" dirty="0"/>
              <a:t>(validità da gennaio 22)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 dirty="0"/>
              <a:t>I bordi del tetto dal lato del frontone vanno assicurati con parapetto e corrente intermedio</a:t>
            </a:r>
          </a:p>
        </p:txBody>
      </p:sp>
    </p:spTree>
    <p:extLst>
      <p:ext uri="{BB962C8B-B14F-4D97-AF65-F5344CB8AC3E}">
        <p14:creationId xmlns:p14="http://schemas.microsoft.com/office/powerpoint/2010/main" val="2619288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CH" b="1"/>
              <a:t>Parete di ritenuta sul tetto a partire da un’altezza di caduta di 2 m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9261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it-CH" sz="2400" dirty="0"/>
              <a:t>Protegge (persone e oggetti) dalla caduta su tetti esistenti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/>
              <a:t>Deve resistere a carichi dinamici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 dirty="0"/>
              <a:t>Deve sporgere dalla superficie del tetto di 80 cm (in verticale)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it-CH" sz="2400" dirty="0"/>
              <a:t>Deve presentare un’altezza di 100 cm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1D18B5A-5516-4012-938D-13AD84E19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379" y="1468099"/>
            <a:ext cx="4233318" cy="279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246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904</Words>
  <Application>Microsoft Office PowerPoint</Application>
  <PresentationFormat>Breitbild</PresentationFormat>
  <Paragraphs>104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Wingdings</vt:lpstr>
      <vt:lpstr>Office</vt:lpstr>
      <vt:lpstr>Logo aziendale</vt:lpstr>
      <vt:lpstr>Protezioni anticaduta collettive</vt:lpstr>
      <vt:lpstr>Regole per le protezioni anticaduta collettive</vt:lpstr>
      <vt:lpstr>Principio e responsabilità</vt:lpstr>
      <vt:lpstr>Misure tecnicamente non possibili</vt:lpstr>
      <vt:lpstr>Protezione laterale a partire da un’altezza di caduta di 2 m</vt:lpstr>
      <vt:lpstr>Ponteggi di facciata a partire da un’altezza di caduta di 3 m</vt:lpstr>
      <vt:lpstr>Bordi del tetto a partire da un’altezza di caduta di 2 m (validità da gennaio 22)</vt:lpstr>
      <vt:lpstr>Parete di ritenuta sul tetto a partire da un’altezza di caduta di 2 m</vt:lpstr>
      <vt:lpstr>Ponteggio di ritenuta</vt:lpstr>
      <vt:lpstr>Rete di sicurezza a partire da un’altezza di caduta di 3 m</vt:lpstr>
      <vt:lpstr>Test</vt:lpstr>
      <vt:lpstr>Le protezioni anticaduta collettive proteggono tutti!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Firmenlogo</dc:title>
  <dc:creator>Supertext</dc:creator>
  <cp:lastModifiedBy>Philipp Bürgi</cp:lastModifiedBy>
  <cp:revision>49</cp:revision>
  <dcterms:created xsi:type="dcterms:W3CDTF">2019-10-02T12:08:48Z</dcterms:created>
  <dcterms:modified xsi:type="dcterms:W3CDTF">2022-05-09T12:50:22Z</dcterms:modified>
</cp:coreProperties>
</file>