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7" r:id="rId3"/>
    <p:sldId id="276" r:id="rId4"/>
    <p:sldId id="278" r:id="rId5"/>
    <p:sldId id="280" r:id="rId6"/>
    <p:sldId id="281" r:id="rId7"/>
    <p:sldId id="282" r:id="rId8"/>
    <p:sldId id="283" r:id="rId9"/>
    <p:sldId id="260" r:id="rId10"/>
    <p:sldId id="258" r:id="rId11"/>
    <p:sldId id="284" r:id="rId12"/>
    <p:sldId id="269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B3A47D-41F9-4AE6-8AD8-0EE70D639F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610FAE3-18A1-4020-A852-9134E688F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E7468-6EA0-48BD-B654-0E97E8599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BB3B-1B24-45E0-9AF0-783936F1D443}" type="datetimeFigureOut">
              <a:rPr lang="de-CH" smtClean="0"/>
              <a:t>05.02.2021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A7837B7-847C-4342-A792-CC105A4F0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04B00E-8D84-4998-A3D5-DC97ED70A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544FB-6AB8-470D-B756-EF9EA9E6F14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97753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D3E6F0-CB0F-4363-A5A7-7BEF674E2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6AE5E7A-5F21-4A45-80D4-F857A2476B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F67194C-AE3D-4106-BEB5-C192247C9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BB3B-1B24-45E0-9AF0-783936F1D443}" type="datetimeFigureOut">
              <a:rPr lang="de-CH" smtClean="0"/>
              <a:t>05.02.2021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8F2916-D278-4AD6-B912-FDA75C42B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CA15E33-319C-4B6E-8CC4-B024687FC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544FB-6AB8-470D-B756-EF9EA9E6F14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17158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6B799FA-B51F-460A-8B03-0A7014D88E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7C6E263-2758-482A-A524-137948A27D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8C0EBA-B7AD-46D9-8E88-B738B668F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BB3B-1B24-45E0-9AF0-783936F1D443}" type="datetimeFigureOut">
              <a:rPr lang="de-CH" smtClean="0"/>
              <a:t>05.02.2021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77F3DCA-0F3B-4A68-8B27-135E93164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7532643-010A-48CB-A2C6-D1C504ED8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544FB-6AB8-470D-B756-EF9EA9E6F14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69620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9E53A9-01E0-4AF3-9E29-BC5885057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66AC18-86F8-438D-99EE-BEEA36D6E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2E11038-5930-47F7-BE1F-0EC9787AC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BB3B-1B24-45E0-9AF0-783936F1D443}" type="datetimeFigureOut">
              <a:rPr lang="de-CH" smtClean="0"/>
              <a:t>05.02.2021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BB90686-D253-4102-B9FC-C791CC765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DD38969-5BBF-40EF-BA25-F31FEFD0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544FB-6AB8-470D-B756-EF9EA9E6F14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94060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508826-E555-46E6-97A6-14E722783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45159AE-A643-4AC2-AA7B-D6BB7F01EF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3F55BA8-EF19-4A7B-A1CD-4709003B7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BB3B-1B24-45E0-9AF0-783936F1D443}" type="datetimeFigureOut">
              <a:rPr lang="de-CH" smtClean="0"/>
              <a:t>05.02.2021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4B8D2A4-80C5-4061-9778-C66C16572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2D235C-AC0D-41C8-AC86-E095180A9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544FB-6AB8-470D-B756-EF9EA9E6F14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26318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E94283-0574-49C9-B2A6-FB130CD28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51200C2-13D8-4D2E-ABE4-C706141E2A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AA7CE1F-547F-48BA-B592-41431EE41D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1ED806E-B3EA-4800-8C6B-38099BFE4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BB3B-1B24-45E0-9AF0-783936F1D443}" type="datetimeFigureOut">
              <a:rPr lang="de-CH" smtClean="0"/>
              <a:t>05.02.2021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4FF43AC-0CA1-4423-91CA-7BA8B2E4E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C93C50D-A3C6-4C27-86F3-8734425FC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544FB-6AB8-470D-B756-EF9EA9E6F14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32208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E970FC-8B9E-4B7B-96B0-AF37DC166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2CAE2E2-0B71-41F3-BCF6-049BD12FFE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DD20F71-A90B-400A-A821-BF0B114529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84BEDB6-4C6D-406F-B530-EEFD004568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CCDE734-C421-468A-92A0-8DDDB5C699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4764B92-8A3E-41C9-AA2C-CFF6A2677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BB3B-1B24-45E0-9AF0-783936F1D443}" type="datetimeFigureOut">
              <a:rPr lang="de-CH" smtClean="0"/>
              <a:t>05.02.2021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03748CF-2677-4B57-A74D-5EEB2C594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E3B97BF-821A-49F2-9E91-E42658FBC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544FB-6AB8-470D-B756-EF9EA9E6F14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0291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323FDC-81DB-4F43-BC53-31AF43278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868442A-CE8C-4C6A-BADC-0C6B0FB0E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BB3B-1B24-45E0-9AF0-783936F1D443}" type="datetimeFigureOut">
              <a:rPr lang="de-CH" smtClean="0"/>
              <a:t>05.02.2021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B54E440-AF5F-4F05-9BB3-BB830B28F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5371A1F-D9D3-48BC-86A8-81A028425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544FB-6AB8-470D-B756-EF9EA9E6F14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80540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0F0035E-D03F-440D-A720-1569DDD2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BB3B-1B24-45E0-9AF0-783936F1D443}" type="datetimeFigureOut">
              <a:rPr lang="de-CH" smtClean="0"/>
              <a:t>05.02.2021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A5AE7A0-DB22-458B-B0D5-1CF603F34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5FDBA69-DB3C-4D25-AE3F-9B7741364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544FB-6AB8-470D-B756-EF9EA9E6F14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26334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4D81CF-D130-4BA3-AE74-1617F7426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1FAC3F6-B5AB-4836-8A88-5F441495B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03EC485-DBC0-4097-A9D5-9632A69C1B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0A5A1B5-F270-4BF3-A376-61FFA2B73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BB3B-1B24-45E0-9AF0-783936F1D443}" type="datetimeFigureOut">
              <a:rPr lang="de-CH" smtClean="0"/>
              <a:t>05.02.2021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A078910-3FA6-45B3-BEBC-B219E6383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ECC4A55-A410-4C18-94A6-A62A29C67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544FB-6AB8-470D-B756-EF9EA9E6F14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49398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0D1209-CA62-4F6E-A50C-A0109E3F3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58A83BF-AD47-4AA5-9A10-59A5964418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0920217-9C03-46AA-B772-60D85E0AD4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E29309C-B640-4531-94C4-B0E281E12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BB3B-1B24-45E0-9AF0-783936F1D443}" type="datetimeFigureOut">
              <a:rPr lang="de-CH" smtClean="0"/>
              <a:t>05.02.2021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4B1F31E-8529-479A-A2AF-2D53BF26A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F6AED30-4B20-4D48-B9F3-5AEB48309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544FB-6AB8-470D-B756-EF9EA9E6F14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64518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669A0A0-2FCF-47BD-8415-37CD8954E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87AE0D5-6228-47C4-9E37-6215B7489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6A84CEB-B889-43BB-BC9C-F2E178B712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FBB3B-1B24-45E0-9AF0-783936F1D443}" type="datetimeFigureOut">
              <a:rPr lang="de-CH" smtClean="0"/>
              <a:t>05.02.2021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818159E-DEE0-421B-9FA5-20D7B8D911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C4A9796-8C02-44C6-9947-E505FBA95D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544FB-6AB8-470D-B756-EF9EA9E6F14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61005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lzbau-schweiz.ch/fileadmin/user_upload/user_upload/HBCH_Lasten_A3_I_doppelseitig.pdf" TargetMode="Externa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hyperlink" Target="https://www.holzbau-schweiz.ch/fileadmin/user_upload/Test/test_ag/HBCH_Lasten_A4_D_doppelseitig.pdf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nlineexambuilder.com/it/fissaggio-di-carichi/exam-425625" TargetMode="Externa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hyperlink" Target="https://www.onlineexambuilder.com/de/nachweis-kenntnisse-lasten-anschlagen/exam-418890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051576-C186-4A9B-AE9F-8656E9294E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7329" y="640080"/>
            <a:ext cx="6274590" cy="4018341"/>
          </a:xfrm>
          <a:noFill/>
        </p:spPr>
        <p:txBody>
          <a:bodyPr>
            <a:normAutofit/>
          </a:bodyPr>
          <a:lstStyle/>
          <a:p>
            <a:pPr algn="l"/>
            <a:r>
              <a:rPr lang="it-CH" sz="6600" dirty="0"/>
              <a:t>Logo aziendale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6EC7C10-4F68-4F6E-9469-08D0CB13FE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7329" y="4796852"/>
            <a:ext cx="6274590" cy="1421068"/>
          </a:xfrm>
          <a:noFill/>
        </p:spPr>
        <p:txBody>
          <a:bodyPr>
            <a:normAutofit/>
          </a:bodyPr>
          <a:lstStyle/>
          <a:p>
            <a:pPr algn="l"/>
            <a:r>
              <a:rPr lang="it-CH" dirty="0"/>
              <a:t>Formazione interna: fissaggio dei carichi</a:t>
            </a:r>
          </a:p>
          <a:p>
            <a:pPr algn="l"/>
            <a:endParaRPr lang="de-CH" dirty="0"/>
          </a:p>
          <a:p>
            <a:pPr algn="l"/>
            <a:r>
              <a:rPr lang="it-CH" dirty="0">
                <a:hlinkClick r:id="rId3"/>
              </a:rPr>
              <a:t>Manifesto Holzbau Vital</a:t>
            </a:r>
            <a:endParaRPr lang="it-CH" dirty="0">
              <a:hlinkClick r:id="rId4"/>
            </a:endParaRPr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F2BC1DB0-B7C9-4265-9A27-8C8F4BE6FB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1417404"/>
              </p:ext>
            </p:extLst>
          </p:nvPr>
        </p:nvGraphicFramePr>
        <p:xfrm>
          <a:off x="54103" y="89247"/>
          <a:ext cx="4668983" cy="66039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Acrobat Document" r:id="rId5" imgW="8019849" imgH="11344275" progId="AcroExch.Document.DC">
                  <p:embed/>
                </p:oleObj>
              </mc:Choice>
              <mc:Fallback>
                <p:oleObj name="Acrobat Document" r:id="rId5" imgW="8019849" imgH="1134427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103" y="89247"/>
                        <a:ext cx="4668983" cy="66039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05843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63C169-1657-4677-88F9-45FD0F3CB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b="1"/>
              <a:t>Regole per il fissaggio sicuro dei carichi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CDEB4B9-6C47-4D1E-97C4-2D7515B0046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199" y="1825625"/>
            <a:ext cx="7632033" cy="448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-"/>
            </a:pPr>
            <a:r>
              <a:rPr lang="it-CH" sz="2000">
                <a:latin typeface="Arial" panose="020B0604020202020204" pitchFamily="34" charset="0"/>
                <a:cs typeface="Arial" panose="020B0604020202020204" pitchFamily="34" charset="0"/>
              </a:rPr>
              <a:t>I gruisti devono essere formati e gli addetti al fissaggio devono essere istruiti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it-CH" sz="2000">
                <a:latin typeface="Arial" panose="020B0604020202020204" pitchFamily="34" charset="0"/>
                <a:cs typeface="Arial" panose="020B0604020202020204" pitchFamily="34" charset="0"/>
              </a:rPr>
              <a:t>Prima di ogni utilizzo, le imbracature devono essere controllate per verificare che non siano danneggiate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it-CH" sz="2000">
                <a:latin typeface="Arial" panose="020B0604020202020204" pitchFamily="34" charset="0"/>
                <a:cs typeface="Arial" panose="020B0604020202020204" pitchFamily="34" charset="0"/>
              </a:rPr>
              <a:t>Utilizzare solo strumenti di sollevamento adeguati e controllati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it-CH" sz="2000">
                <a:latin typeface="Arial" panose="020B0604020202020204" pitchFamily="34" charset="0"/>
                <a:cs typeface="Arial" panose="020B0604020202020204" pitchFamily="34" charset="0"/>
              </a:rPr>
              <a:t>Rispettare l’angolo di inclinazione, utilizzare traverse, sollevare in modo uniforme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it-CH" sz="2000">
                <a:latin typeface="Arial" panose="020B0604020202020204" pitchFamily="34" charset="0"/>
                <a:cs typeface="Arial" panose="020B0604020202020204" pitchFamily="34" charset="0"/>
              </a:rPr>
              <a:t>Non sostare mai sotto carichi sospesi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it-CH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Tutti</a:t>
            </a:r>
          </a:p>
        </p:txBody>
      </p:sp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C2BF5836-FD3A-40FA-8BE4-05F9EF63DD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5309013"/>
              </p:ext>
            </p:extLst>
          </p:nvPr>
        </p:nvGraphicFramePr>
        <p:xfrm>
          <a:off x="8470232" y="1464862"/>
          <a:ext cx="3427652" cy="48481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Acrobat Document" r:id="rId3" imgW="8019849" imgH="11344275" progId="AcroExch.Document.DC">
                  <p:embed/>
                </p:oleObj>
              </mc:Choice>
              <mc:Fallback>
                <p:oleObj name="Acrobat Document" r:id="rId3" imgW="8019849" imgH="11344275" progId="AcroExch.Document.DC">
                  <p:embed/>
                  <p:pic>
                    <p:nvPicPr>
                      <p:cNvPr id="5" name="Objekt 4">
                        <a:extLst>
                          <a:ext uri="{FF2B5EF4-FFF2-40B4-BE49-F238E27FC236}">
                            <a16:creationId xmlns:a16="http://schemas.microsoft.com/office/drawing/2014/main" id="{8D10326E-7060-47DB-8971-9D1CAF4546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470232" y="1464862"/>
                        <a:ext cx="3427652" cy="48481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71291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EA8B92-CD28-4DD8-9019-8E1EC5E8B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/>
              <a:t>Test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49B8B23-9964-4424-9EA0-1A4E6C3050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CH" dirty="0">
                <a:hlinkClick r:id="rId3"/>
              </a:rPr>
              <a:t>Link al test Fissaggio dei carichi</a:t>
            </a:r>
            <a:endParaRPr lang="it-CH" dirty="0">
              <a:hlinkClick r:id="rId4"/>
            </a:endParaRPr>
          </a:p>
        </p:txBody>
      </p:sp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42854935-F7A4-4DCF-985E-B9CC995001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628343"/>
              </p:ext>
            </p:extLst>
          </p:nvPr>
        </p:nvGraphicFramePr>
        <p:xfrm>
          <a:off x="7611229" y="254089"/>
          <a:ext cx="4395955" cy="62177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Acrobat Document" r:id="rId5" imgW="8019849" imgH="11344275" progId="AcroExch.Document.DC">
                  <p:embed/>
                </p:oleObj>
              </mc:Choice>
              <mc:Fallback>
                <p:oleObj name="Acrobat Document" r:id="rId5" imgW="8019849" imgH="11344275" progId="AcroExch.Document.DC">
                  <p:embed/>
                  <p:pic>
                    <p:nvPicPr>
                      <p:cNvPr id="5" name="Objekt 4">
                        <a:extLst>
                          <a:ext uri="{FF2B5EF4-FFF2-40B4-BE49-F238E27FC236}">
                            <a16:creationId xmlns:a16="http://schemas.microsoft.com/office/drawing/2014/main" id="{8D10326E-7060-47DB-8971-9D1CAF4546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611229" y="254089"/>
                        <a:ext cx="4395955" cy="62177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4">
            <a:extLst>
              <a:ext uri="{FF2B5EF4-FFF2-40B4-BE49-F238E27FC236}">
                <a16:creationId xmlns:a16="http://schemas.microsoft.com/office/drawing/2014/main" id="{11ACD914-839B-40F6-AA32-4C18087B5E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920753"/>
            <a:ext cx="3256210" cy="325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8851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839FFC-5610-4793-82A3-610BAC936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213952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it-CH" sz="5400" b="1">
                <a:solidFill>
                  <a:srgbClr val="FFFF00"/>
                </a:solidFill>
              </a:rPr>
              <a:t>Lavorare con i carichi in sicurezza,</a:t>
            </a:r>
            <a:br>
              <a:rPr lang="it-CH" sz="5400" b="1">
                <a:solidFill>
                  <a:srgbClr val="FFFF00"/>
                </a:solidFill>
              </a:rPr>
            </a:br>
            <a:r>
              <a:rPr lang="it-CH" sz="5400" b="1">
                <a:solidFill>
                  <a:srgbClr val="FFFF00"/>
                </a:solidFill>
              </a:rPr>
              <a:t>prevenire i pericoli gravi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494DE3A-DC2F-4DA4-92B1-B7D6733DE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71631"/>
            <a:ext cx="10515600" cy="26053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CH" sz="4000"/>
              <a:t>Vi auguriamo il meglio e un lavoro senza incidenti</a:t>
            </a:r>
          </a:p>
          <a:p>
            <a:pPr marL="0" indent="0" algn="ctr">
              <a:buNone/>
            </a:pPr>
            <a:endParaRPr lang="de-CH" sz="4000" dirty="0"/>
          </a:p>
          <a:p>
            <a:pPr marL="0" indent="0" algn="ctr">
              <a:buNone/>
            </a:pPr>
            <a:r>
              <a:rPr lang="it-CH" sz="4000"/>
              <a:t> </a:t>
            </a:r>
            <a:r>
              <a:rPr lang="it-CH" sz="4000">
                <a:solidFill>
                  <a:schemeClr val="bg1">
                    <a:lumMod val="65000"/>
                  </a:schemeClr>
                </a:solidFill>
              </a:rPr>
              <a:t>Nome azienda</a:t>
            </a:r>
          </a:p>
        </p:txBody>
      </p:sp>
    </p:spTree>
    <p:extLst>
      <p:ext uri="{BB962C8B-B14F-4D97-AF65-F5344CB8AC3E}">
        <p14:creationId xmlns:p14="http://schemas.microsoft.com/office/powerpoint/2010/main" val="2062658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3D23BC-44B5-4887-9073-F2E81F169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b="1"/>
              <a:t>I gruisti devono essere formati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7A35726-87A5-463F-ACB4-0D69F2609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5"/>
            <a:ext cx="10118559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CH" u="sng"/>
              <a:t>Categorie:</a:t>
            </a:r>
          </a:p>
          <a:p>
            <a:pPr marL="0" indent="0">
              <a:buNone/>
            </a:pPr>
            <a:r>
              <a:rPr lang="it-CH" b="1"/>
              <a:t>Cat. A: autogru </a:t>
            </a:r>
          </a:p>
          <a:p>
            <a:pPr marL="0" indent="0">
              <a:buNone/>
            </a:pPr>
            <a:r>
              <a:rPr lang="it-CH"/>
              <a:t>(l’operatore deve disporre della patente di gruista)</a:t>
            </a:r>
          </a:p>
          <a:p>
            <a:pPr marL="0" indent="0">
              <a:buNone/>
            </a:pPr>
            <a:endParaRPr lang="de-CH" b="1" dirty="0"/>
          </a:p>
          <a:p>
            <a:pPr marL="0" indent="0">
              <a:buNone/>
            </a:pPr>
            <a:r>
              <a:rPr lang="it-CH" b="1"/>
              <a:t>Cat. B: gru a torre girevole </a:t>
            </a:r>
          </a:p>
          <a:p>
            <a:pPr marL="0" indent="0">
              <a:buNone/>
            </a:pPr>
            <a:r>
              <a:rPr lang="it-CH"/>
              <a:t>(l’operatore deve disporre della patente di gruista)</a:t>
            </a:r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r>
              <a:rPr lang="it-CH" b="1"/>
              <a:t>Cat. C: carriponte e gru industriali </a:t>
            </a:r>
          </a:p>
          <a:p>
            <a:pPr marL="0" indent="0">
              <a:buNone/>
            </a:pPr>
            <a:r>
              <a:rPr lang="it-CH"/>
              <a:t>(l’operatore deve essere formato, internamente o esternamente)</a:t>
            </a:r>
          </a:p>
        </p:txBody>
      </p: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8D10326E-7060-47DB-8971-9D1CAF4546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4334196"/>
              </p:ext>
            </p:extLst>
          </p:nvPr>
        </p:nvGraphicFramePr>
        <p:xfrm>
          <a:off x="8356302" y="254090"/>
          <a:ext cx="3650882" cy="51638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Acrobat Document" r:id="rId3" imgW="8019849" imgH="11344275" progId="AcroExch.Document.DC">
                  <p:embed/>
                </p:oleObj>
              </mc:Choice>
              <mc:Fallback>
                <p:oleObj name="Acrobat Document" r:id="rId3" imgW="8019849" imgH="11344275" progId="AcroExch.Document.DC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F2BC1DB0-B7C9-4265-9A27-8C8F4BE6FB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56302" y="254090"/>
                        <a:ext cx="3650882" cy="51638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14095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3D23BC-44B5-4887-9073-F2E81F169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b="1"/>
              <a:t>Gli addetti al fissaggio dei carichi devono essere istruiti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7A35726-87A5-463F-ACB4-0D69F2609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5"/>
            <a:ext cx="10118559" cy="4351338"/>
          </a:xfrm>
        </p:spPr>
        <p:txBody>
          <a:bodyPr>
            <a:normAutofit/>
          </a:bodyPr>
          <a:lstStyle/>
          <a:p>
            <a:r>
              <a:rPr lang="it-CH"/>
              <a:t>Impiego di strumenti di sollevamento</a:t>
            </a:r>
          </a:p>
          <a:p>
            <a:endParaRPr lang="de-CH" dirty="0"/>
          </a:p>
          <a:p>
            <a:r>
              <a:rPr lang="it-CH"/>
              <a:t>Comportamento nell’area di movimento della gru</a:t>
            </a:r>
          </a:p>
          <a:p>
            <a:endParaRPr lang="de-CH" dirty="0"/>
          </a:p>
          <a:p>
            <a:r>
              <a:rPr lang="it-CH"/>
              <a:t>Comunicazione con il gruista</a:t>
            </a:r>
          </a:p>
          <a:p>
            <a:endParaRPr lang="de-CH" dirty="0"/>
          </a:p>
          <a:p>
            <a:r>
              <a:rPr lang="it-CH"/>
              <a:t>Sistema di fissaggio conforme alle disposizioni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CE516CD-3367-4BEA-A652-A0488E193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8464" y="1690688"/>
            <a:ext cx="4085894" cy="239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52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3D23BC-44B5-4887-9073-F2E81F169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b="1"/>
              <a:t>Controllo delle imbracature prima di ogni utilizzo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7A35726-87A5-463F-ACB4-0D69F2609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5"/>
            <a:ext cx="10118559" cy="4351338"/>
          </a:xfrm>
        </p:spPr>
        <p:txBody>
          <a:bodyPr>
            <a:normAutofit/>
          </a:bodyPr>
          <a:lstStyle/>
          <a:p>
            <a:endParaRPr lang="de-CH" dirty="0"/>
          </a:p>
          <a:p>
            <a:r>
              <a:rPr lang="it-CH"/>
              <a:t>Categoria di peso corretta</a:t>
            </a:r>
          </a:p>
          <a:p>
            <a:endParaRPr lang="de-CH" dirty="0"/>
          </a:p>
          <a:p>
            <a:r>
              <a:rPr lang="it-CH"/>
              <a:t>Assenza di difetti nella struttura portante</a:t>
            </a:r>
          </a:p>
          <a:p>
            <a:endParaRPr lang="de-CH" dirty="0"/>
          </a:p>
          <a:p>
            <a:r>
              <a:rPr lang="it-CH"/>
              <a:t>Presenza di un’etichetta leggibile con dati sul peso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CEDC6B9-3443-422E-A441-FC2235765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3158" y="1690688"/>
            <a:ext cx="2530642" cy="387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925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3D23BC-44B5-4887-9073-F2E81F169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68873"/>
            <a:ext cx="10515600" cy="1325563"/>
          </a:xfrm>
        </p:spPr>
        <p:txBody>
          <a:bodyPr>
            <a:normAutofit/>
          </a:bodyPr>
          <a:lstStyle/>
          <a:p>
            <a:r>
              <a:rPr lang="it-CH" sz="4000" b="1"/>
              <a:t>Solo strumenti di sollevamento adeguati e controllati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7A35726-87A5-463F-ACB4-0D69F2609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498434" cy="4351338"/>
          </a:xfrm>
        </p:spPr>
        <p:txBody>
          <a:bodyPr>
            <a:normAutofit/>
          </a:bodyPr>
          <a:lstStyle/>
          <a:p>
            <a:r>
              <a:rPr lang="it-CH"/>
              <a:t>Rispettare le istruzioni del costruttore (o fornire certificati)</a:t>
            </a:r>
          </a:p>
          <a:p>
            <a:endParaRPr lang="de-CH" dirty="0"/>
          </a:p>
          <a:p>
            <a:r>
              <a:rPr lang="it-CH"/>
              <a:t>Adattare gli strumenti di sollevamento al peso</a:t>
            </a:r>
          </a:p>
          <a:p>
            <a:endParaRPr lang="de-CH" dirty="0"/>
          </a:p>
          <a:p>
            <a:r>
              <a:rPr lang="it-CH"/>
              <a:t>Definire i punti di imbracatura e l’ancoraggio nell’elemento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9E00536-78C0-4024-9B28-B1A41B512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4832" y="2154617"/>
            <a:ext cx="3727065" cy="292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70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3D23BC-44B5-4887-9073-F2E81F169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68873"/>
            <a:ext cx="10515600" cy="1325563"/>
          </a:xfrm>
        </p:spPr>
        <p:txBody>
          <a:bodyPr>
            <a:normAutofit/>
          </a:bodyPr>
          <a:lstStyle/>
          <a:p>
            <a:r>
              <a:rPr lang="it-CH" sz="4000" b="1"/>
              <a:t>Rispettare l’angolo di inclinazione, sollevare in modo uniforme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7A35726-87A5-463F-ACB4-0D69F2609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332496" cy="4351338"/>
          </a:xfrm>
        </p:spPr>
        <p:txBody>
          <a:bodyPr>
            <a:normAutofit/>
          </a:bodyPr>
          <a:lstStyle/>
          <a:p>
            <a:r>
              <a:rPr lang="it-CH"/>
              <a:t>Sovraccarico delle imbracature a causa di angoli troppo piatti</a:t>
            </a:r>
          </a:p>
          <a:p>
            <a:r>
              <a:rPr lang="it-CH"/>
              <a:t>Le cinghie possono scivolare a causa di angoli piatti</a:t>
            </a:r>
          </a:p>
          <a:p>
            <a:r>
              <a:rPr lang="it-CH"/>
              <a:t>Utilizzare traverse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0C5A088-8274-426B-8C5D-0138E2EBD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29" y="3625516"/>
            <a:ext cx="10064041" cy="255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81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3D23BC-44B5-4887-9073-F2E81F169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68873"/>
            <a:ext cx="10515600" cy="1325563"/>
          </a:xfrm>
        </p:spPr>
        <p:txBody>
          <a:bodyPr>
            <a:normAutofit/>
          </a:bodyPr>
          <a:lstStyle/>
          <a:p>
            <a:r>
              <a:rPr lang="it-CH" sz="4000" b="1"/>
              <a:t>Controllo dei carichi sospesi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7A35726-87A5-463F-ACB4-0D69F2609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71148"/>
            <a:ext cx="10262938" cy="4351338"/>
          </a:xfrm>
        </p:spPr>
        <p:txBody>
          <a:bodyPr>
            <a:normAutofit/>
          </a:bodyPr>
          <a:lstStyle/>
          <a:p>
            <a:r>
              <a:rPr lang="it-CH"/>
              <a:t>Ispezione visiva durante il sollevamento del carico</a:t>
            </a:r>
          </a:p>
          <a:p>
            <a:endParaRPr lang="de-CH" sz="1200" dirty="0"/>
          </a:p>
          <a:p>
            <a:r>
              <a:rPr lang="it-CH"/>
              <a:t>Osservare i punti di sollevamento</a:t>
            </a:r>
          </a:p>
          <a:p>
            <a:endParaRPr lang="de-CH" sz="1200" dirty="0"/>
          </a:p>
          <a:p>
            <a:r>
              <a:rPr lang="it-CH"/>
              <a:t>Controllare l’equilibrio del carico (non correggere manualmente)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04EE5AF-4188-443A-A427-7724F687E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346" y="4257399"/>
            <a:ext cx="7760369" cy="214766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DC17941-F2D5-4EDA-8685-59E954FC6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2659" y="681185"/>
            <a:ext cx="3124199" cy="220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03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3D23BC-44B5-4887-9073-F2E81F169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68873"/>
            <a:ext cx="10515600" cy="1325563"/>
          </a:xfrm>
        </p:spPr>
        <p:txBody>
          <a:bodyPr>
            <a:normAutofit/>
          </a:bodyPr>
          <a:lstStyle/>
          <a:p>
            <a:r>
              <a:rPr lang="it-CH" sz="4000" b="1"/>
              <a:t>Non sostare nell’area a rischio dei carichi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7A35726-87A5-463F-ACB4-0D69F2609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71148"/>
            <a:ext cx="10262938" cy="4351338"/>
          </a:xfrm>
        </p:spPr>
        <p:txBody>
          <a:bodyPr>
            <a:normAutofit/>
          </a:bodyPr>
          <a:lstStyle/>
          <a:p>
            <a:r>
              <a:rPr lang="it-CH"/>
              <a:t>Osservare il processo di sollevamento da una distanza di sicurezza</a:t>
            </a:r>
          </a:p>
          <a:p>
            <a:r>
              <a:rPr lang="it-CH"/>
              <a:t>Rispettare le possibilità di scanso in caso di carico in movimento</a:t>
            </a:r>
          </a:p>
          <a:p>
            <a:r>
              <a:rPr lang="it-CH"/>
              <a:t>Non passare sotto carichi sospesi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551B206-D3AE-4131-B879-56602A3D7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020" y="3846817"/>
            <a:ext cx="10651958" cy="243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283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D5D0DB-98CD-4633-B706-98AF0162C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CH" b="1" dirty="0"/>
              <a:t>Comunicazione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5190AC5-4406-4BC7-88C5-968A0926F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922" y="1630168"/>
            <a:ext cx="4292685" cy="268463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BAED4F3-53AA-4D20-87B6-56836FD0C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828" y="3634010"/>
            <a:ext cx="5295900" cy="268605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8BC4ADA-D246-449E-AD12-86B1EAA99F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7614" y="275519"/>
            <a:ext cx="3510237" cy="320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283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336</Words>
  <Application>Microsoft Office PowerPoint</Application>
  <PresentationFormat>Breitbild</PresentationFormat>
  <Paragraphs>67</Paragraphs>
  <Slides>12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Symbol</vt:lpstr>
      <vt:lpstr>Office</vt:lpstr>
      <vt:lpstr>Acrobat Document</vt:lpstr>
      <vt:lpstr>Logo aziendale</vt:lpstr>
      <vt:lpstr>I gruisti devono essere formati</vt:lpstr>
      <vt:lpstr>Gli addetti al fissaggio dei carichi devono essere istruiti</vt:lpstr>
      <vt:lpstr>Controllo delle imbracature prima di ogni utilizzo</vt:lpstr>
      <vt:lpstr>Solo strumenti di sollevamento adeguati e controllati</vt:lpstr>
      <vt:lpstr>Rispettare l’angolo di inclinazione, sollevare in modo uniforme</vt:lpstr>
      <vt:lpstr>Controllo dei carichi sospesi</vt:lpstr>
      <vt:lpstr>Non sostare nell’area a rischio dei carichi</vt:lpstr>
      <vt:lpstr>Comunicazione</vt:lpstr>
      <vt:lpstr>Regole per il fissaggio sicuro dei carichi</vt:lpstr>
      <vt:lpstr>Test</vt:lpstr>
      <vt:lpstr>Lavorare con i carichi in sicurezza, prevenire i pericoli gravi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Firmenlogo</dc:title>
  <dc:creator>Daniel Küng</dc:creator>
  <cp:lastModifiedBy>Daniel Küng</cp:lastModifiedBy>
  <cp:revision>24</cp:revision>
  <dcterms:created xsi:type="dcterms:W3CDTF">2020-12-16T12:27:11Z</dcterms:created>
  <dcterms:modified xsi:type="dcterms:W3CDTF">2021-02-05T12:50:06Z</dcterms:modified>
</cp:coreProperties>
</file>