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5.xml" ContentType="application/inkml+xml"/>
  <Override PartName="/ppt/ink/ink6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8"/>
  </p:notesMasterIdLst>
  <p:sldIdLst>
    <p:sldId id="256" r:id="rId2"/>
    <p:sldId id="279" r:id="rId3"/>
    <p:sldId id="280" r:id="rId4"/>
    <p:sldId id="281" r:id="rId5"/>
    <p:sldId id="282" r:id="rId6"/>
    <p:sldId id="285" r:id="rId7"/>
    <p:sldId id="286" r:id="rId8"/>
    <p:sldId id="287" r:id="rId9"/>
    <p:sldId id="288" r:id="rId10"/>
    <p:sldId id="289" r:id="rId11"/>
    <p:sldId id="290" r:id="rId12"/>
    <p:sldId id="284" r:id="rId13"/>
    <p:sldId id="271" r:id="rId14"/>
    <p:sldId id="260" r:id="rId15"/>
    <p:sldId id="278" r:id="rId16"/>
    <p:sldId id="291" r:id="rId1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2" userDrawn="1">
          <p15:clr>
            <a:srgbClr val="A4A3A4"/>
          </p15:clr>
        </p15:guide>
        <p15:guide id="2" pos="338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949EC4-5C19-42B4-AA4E-4AE4BBA47C11}" v="2" dt="2023-06-12T15:46:49.4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96" autoAdjust="0"/>
    <p:restoredTop sz="96597" autoAdjust="0"/>
  </p:normalViewPr>
  <p:slideViewPr>
    <p:cSldViewPr snapToGrid="0">
      <p:cViewPr varScale="1">
        <p:scale>
          <a:sx n="86" d="100"/>
          <a:sy n="86" d="100"/>
        </p:scale>
        <p:origin x="240" y="58"/>
      </p:cViewPr>
      <p:guideLst>
        <p:guide orient="horz" pos="572"/>
        <p:guide pos="3386"/>
      </p:guideLst>
    </p:cSldViewPr>
  </p:slideViewPr>
  <p:outlineViewPr>
    <p:cViewPr>
      <p:scale>
        <a:sx n="33" d="100"/>
        <a:sy n="33" d="100"/>
      </p:scale>
      <p:origin x="0" y="-6612"/>
    </p:cViewPr>
  </p:outlineViewPr>
  <p:notesTextViewPr>
    <p:cViewPr>
      <p:scale>
        <a:sx n="1" d="1"/>
        <a:sy n="1" d="1"/>
      </p:scale>
      <p:origin x="0" y="0"/>
    </p:cViewPr>
  </p:notesTextViewPr>
  <p:gridSpacing cx="90001" cy="90001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F84071-1188-4173-82D2-A42C4F3872E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18F9B89-1254-4414-A098-7C0104525F15}">
      <dgm:prSet/>
      <dgm:spPr/>
      <dgm:t>
        <a:bodyPr/>
        <a:lstStyle/>
        <a:p>
          <a:r>
            <a:rPr lang="it-CH"/>
            <a:t>Eseguire lavori fisici pesanti nelle prime ore del mattino</a:t>
          </a:r>
        </a:p>
      </dgm:t>
    </dgm:pt>
    <dgm:pt modelId="{BB0D59FC-4DA2-4687-9E7A-F51578D2B28E}" type="parTrans" cxnId="{D7486180-7B51-435C-95CF-4122BB47EED1}">
      <dgm:prSet/>
      <dgm:spPr/>
      <dgm:t>
        <a:bodyPr/>
        <a:lstStyle/>
        <a:p>
          <a:endParaRPr lang="en-US"/>
        </a:p>
      </dgm:t>
    </dgm:pt>
    <dgm:pt modelId="{E2CB5025-C30E-4F60-9DEE-8B924B14538B}" type="sibTrans" cxnId="{D7486180-7B51-435C-95CF-4122BB47EED1}">
      <dgm:prSet/>
      <dgm:spPr/>
      <dgm:t>
        <a:bodyPr/>
        <a:lstStyle/>
        <a:p>
          <a:endParaRPr lang="en-US"/>
        </a:p>
      </dgm:t>
    </dgm:pt>
    <dgm:pt modelId="{34410ADC-2F4D-4002-AC92-F312881C0257}">
      <dgm:prSet/>
      <dgm:spPr/>
      <dgm:t>
        <a:bodyPr/>
        <a:lstStyle/>
        <a:p>
          <a:r>
            <a:rPr lang="it-CH"/>
            <a:t>Ombreggiare i posti di lavoro o lavorare sul lato dell’edificio non esposto al sole</a:t>
          </a:r>
        </a:p>
      </dgm:t>
    </dgm:pt>
    <dgm:pt modelId="{C16DF828-3079-4E61-8F8E-E1EF56CA80D3}" type="parTrans" cxnId="{95038E0F-99A3-45BC-A41E-E532297ED921}">
      <dgm:prSet/>
      <dgm:spPr/>
      <dgm:t>
        <a:bodyPr/>
        <a:lstStyle/>
        <a:p>
          <a:endParaRPr lang="en-US"/>
        </a:p>
      </dgm:t>
    </dgm:pt>
    <dgm:pt modelId="{1A84370B-4F95-4F25-92FC-68609EBB40F4}" type="sibTrans" cxnId="{95038E0F-99A3-45BC-A41E-E532297ED921}">
      <dgm:prSet/>
      <dgm:spPr/>
      <dgm:t>
        <a:bodyPr/>
        <a:lstStyle/>
        <a:p>
          <a:endParaRPr lang="en-US"/>
        </a:p>
      </dgm:t>
    </dgm:pt>
    <dgm:pt modelId="{2C242F55-EC47-434D-8BE4-4504634B691C}">
      <dgm:prSet/>
      <dgm:spPr/>
      <dgm:t>
        <a:bodyPr/>
        <a:lstStyle/>
        <a:p>
          <a:r>
            <a:rPr lang="it-CH"/>
            <a:t>Bere liquidi a sufficienza</a:t>
          </a:r>
        </a:p>
      </dgm:t>
    </dgm:pt>
    <dgm:pt modelId="{917D10FD-C6BC-4141-B8F5-2A626D7FA72C}" type="parTrans" cxnId="{9944AECE-9B93-40D1-A5E4-1DC8CDEBD249}">
      <dgm:prSet/>
      <dgm:spPr/>
      <dgm:t>
        <a:bodyPr/>
        <a:lstStyle/>
        <a:p>
          <a:endParaRPr lang="en-US"/>
        </a:p>
      </dgm:t>
    </dgm:pt>
    <dgm:pt modelId="{E198BC0E-CA67-4327-BDC8-07187D5DB45F}" type="sibTrans" cxnId="{9944AECE-9B93-40D1-A5E4-1DC8CDEBD249}">
      <dgm:prSet/>
      <dgm:spPr/>
      <dgm:t>
        <a:bodyPr/>
        <a:lstStyle/>
        <a:p>
          <a:endParaRPr lang="en-US"/>
        </a:p>
      </dgm:t>
    </dgm:pt>
    <dgm:pt modelId="{EC446332-75A5-4E5F-AED0-4B567FEBF780}">
      <dgm:prSet/>
      <dgm:spPr/>
      <dgm:t>
        <a:bodyPr/>
        <a:lstStyle/>
        <a:p>
          <a:r>
            <a:rPr lang="it-CH"/>
            <a:t>Raffreddare il corpo in zone ombreggiate e più fresche</a:t>
          </a:r>
        </a:p>
      </dgm:t>
    </dgm:pt>
    <dgm:pt modelId="{09232041-A38C-4DA8-A66F-7C3BBE538C6D}" type="parTrans" cxnId="{47724E30-09D4-4D8D-850F-947281526792}">
      <dgm:prSet/>
      <dgm:spPr/>
      <dgm:t>
        <a:bodyPr/>
        <a:lstStyle/>
        <a:p>
          <a:endParaRPr lang="en-US"/>
        </a:p>
      </dgm:t>
    </dgm:pt>
    <dgm:pt modelId="{AEF3C4AD-32A6-441E-9589-53AE53C25018}" type="sibTrans" cxnId="{47724E30-09D4-4D8D-850F-947281526792}">
      <dgm:prSet/>
      <dgm:spPr/>
      <dgm:t>
        <a:bodyPr/>
        <a:lstStyle/>
        <a:p>
          <a:endParaRPr lang="en-US"/>
        </a:p>
      </dgm:t>
    </dgm:pt>
    <dgm:pt modelId="{F369A46C-B08E-40ED-A965-4E849EAD368A}">
      <dgm:prSet/>
      <dgm:spPr/>
      <dgm:t>
        <a:bodyPr/>
        <a:lstStyle/>
        <a:p>
          <a:r>
            <a:rPr lang="it-CH"/>
            <a:t>Indossare indumenti adeguati (copricapo, abiti leggeri ecc.)</a:t>
          </a:r>
        </a:p>
      </dgm:t>
    </dgm:pt>
    <dgm:pt modelId="{4298CC82-3DC3-43F5-B79A-4BF1EBC93E6F}" type="parTrans" cxnId="{5AE671B1-8155-49DB-B326-52A5639D7D28}">
      <dgm:prSet/>
      <dgm:spPr/>
      <dgm:t>
        <a:bodyPr/>
        <a:lstStyle/>
        <a:p>
          <a:endParaRPr lang="en-US"/>
        </a:p>
      </dgm:t>
    </dgm:pt>
    <dgm:pt modelId="{5BEDC3EC-1A35-4EF1-ABBB-B98A655145BB}" type="sibTrans" cxnId="{5AE671B1-8155-49DB-B326-52A5639D7D28}">
      <dgm:prSet/>
      <dgm:spPr/>
      <dgm:t>
        <a:bodyPr/>
        <a:lstStyle/>
        <a:p>
          <a:endParaRPr lang="en-US"/>
        </a:p>
      </dgm:t>
    </dgm:pt>
    <dgm:pt modelId="{F9102F13-5922-4AC3-9B97-6004A43C7E11}">
      <dgm:prSet/>
      <dgm:spPr/>
      <dgm:t>
        <a:bodyPr/>
        <a:lstStyle/>
        <a:p>
          <a:r>
            <a:rPr lang="it-CH"/>
            <a:t>Modificare eventualmente l’orario di inizio lavoro</a:t>
          </a:r>
        </a:p>
      </dgm:t>
    </dgm:pt>
    <dgm:pt modelId="{9D71C305-0C23-45E8-B9F3-56FCC3439E4F}" type="parTrans" cxnId="{766C2A96-955E-4C58-9869-04B4C33D43B8}">
      <dgm:prSet/>
      <dgm:spPr/>
      <dgm:t>
        <a:bodyPr/>
        <a:lstStyle/>
        <a:p>
          <a:endParaRPr lang="en-US"/>
        </a:p>
      </dgm:t>
    </dgm:pt>
    <dgm:pt modelId="{33F3AD04-5D4F-4966-BE55-21A6A3A44932}" type="sibTrans" cxnId="{766C2A96-955E-4C58-9869-04B4C33D43B8}">
      <dgm:prSet/>
      <dgm:spPr/>
      <dgm:t>
        <a:bodyPr/>
        <a:lstStyle/>
        <a:p>
          <a:endParaRPr lang="en-US"/>
        </a:p>
      </dgm:t>
    </dgm:pt>
    <dgm:pt modelId="{5FDB2E1A-3A0F-47B2-B344-85F6B8DB3FBC}" type="pres">
      <dgm:prSet presAssocID="{51F84071-1188-4173-82D2-A42C4F3872EB}" presName="diagram" presStyleCnt="0">
        <dgm:presLayoutVars>
          <dgm:dir/>
          <dgm:resizeHandles val="exact"/>
        </dgm:presLayoutVars>
      </dgm:prSet>
      <dgm:spPr/>
    </dgm:pt>
    <dgm:pt modelId="{66174D3B-C765-4318-B54E-8F021FE7F506}" type="pres">
      <dgm:prSet presAssocID="{C18F9B89-1254-4414-A098-7C0104525F15}" presName="node" presStyleLbl="node1" presStyleIdx="0" presStyleCnt="6">
        <dgm:presLayoutVars>
          <dgm:bulletEnabled val="1"/>
        </dgm:presLayoutVars>
      </dgm:prSet>
      <dgm:spPr/>
    </dgm:pt>
    <dgm:pt modelId="{196F6C57-0095-4C98-B918-637D045FAFD3}" type="pres">
      <dgm:prSet presAssocID="{E2CB5025-C30E-4F60-9DEE-8B924B14538B}" presName="sibTrans" presStyleCnt="0"/>
      <dgm:spPr/>
    </dgm:pt>
    <dgm:pt modelId="{F60E4E96-BAB4-4270-BD81-6D80556108FC}" type="pres">
      <dgm:prSet presAssocID="{34410ADC-2F4D-4002-AC92-F312881C0257}" presName="node" presStyleLbl="node1" presStyleIdx="1" presStyleCnt="6">
        <dgm:presLayoutVars>
          <dgm:bulletEnabled val="1"/>
        </dgm:presLayoutVars>
      </dgm:prSet>
      <dgm:spPr/>
    </dgm:pt>
    <dgm:pt modelId="{143DB86C-0457-46D0-8D30-CB4C099F01FC}" type="pres">
      <dgm:prSet presAssocID="{1A84370B-4F95-4F25-92FC-68609EBB40F4}" presName="sibTrans" presStyleCnt="0"/>
      <dgm:spPr/>
    </dgm:pt>
    <dgm:pt modelId="{821E78DA-6066-4255-ABBD-9DA7EDA83058}" type="pres">
      <dgm:prSet presAssocID="{2C242F55-EC47-434D-8BE4-4504634B691C}" presName="node" presStyleLbl="node1" presStyleIdx="2" presStyleCnt="6">
        <dgm:presLayoutVars>
          <dgm:bulletEnabled val="1"/>
        </dgm:presLayoutVars>
      </dgm:prSet>
      <dgm:spPr/>
    </dgm:pt>
    <dgm:pt modelId="{75EDA2D0-F59D-4FA1-9095-098B9302D1C8}" type="pres">
      <dgm:prSet presAssocID="{E198BC0E-CA67-4327-BDC8-07187D5DB45F}" presName="sibTrans" presStyleCnt="0"/>
      <dgm:spPr/>
    </dgm:pt>
    <dgm:pt modelId="{CC65AEA2-5AC1-416D-B760-AF833D9896E1}" type="pres">
      <dgm:prSet presAssocID="{EC446332-75A5-4E5F-AED0-4B567FEBF780}" presName="node" presStyleLbl="node1" presStyleIdx="3" presStyleCnt="6">
        <dgm:presLayoutVars>
          <dgm:bulletEnabled val="1"/>
        </dgm:presLayoutVars>
      </dgm:prSet>
      <dgm:spPr/>
    </dgm:pt>
    <dgm:pt modelId="{2A1A568C-E63E-4271-81C0-FB24F2F82100}" type="pres">
      <dgm:prSet presAssocID="{AEF3C4AD-32A6-441E-9589-53AE53C25018}" presName="sibTrans" presStyleCnt="0"/>
      <dgm:spPr/>
    </dgm:pt>
    <dgm:pt modelId="{1CBC9BFE-A524-421D-8EAC-06E692711BEC}" type="pres">
      <dgm:prSet presAssocID="{F369A46C-B08E-40ED-A965-4E849EAD368A}" presName="node" presStyleLbl="node1" presStyleIdx="4" presStyleCnt="6">
        <dgm:presLayoutVars>
          <dgm:bulletEnabled val="1"/>
        </dgm:presLayoutVars>
      </dgm:prSet>
      <dgm:spPr/>
    </dgm:pt>
    <dgm:pt modelId="{A329A944-B0F0-4AA8-BB7A-AE16BBA9A690}" type="pres">
      <dgm:prSet presAssocID="{5BEDC3EC-1A35-4EF1-ABBB-B98A655145BB}" presName="sibTrans" presStyleCnt="0"/>
      <dgm:spPr/>
    </dgm:pt>
    <dgm:pt modelId="{8AED7A44-0DC0-4FF0-A666-7F3378474B59}" type="pres">
      <dgm:prSet presAssocID="{F9102F13-5922-4AC3-9B97-6004A43C7E11}" presName="node" presStyleLbl="node1" presStyleIdx="5" presStyleCnt="6">
        <dgm:presLayoutVars>
          <dgm:bulletEnabled val="1"/>
        </dgm:presLayoutVars>
      </dgm:prSet>
      <dgm:spPr/>
    </dgm:pt>
  </dgm:ptLst>
  <dgm:cxnLst>
    <dgm:cxn modelId="{95038E0F-99A3-45BC-A41E-E532297ED921}" srcId="{51F84071-1188-4173-82D2-A42C4F3872EB}" destId="{34410ADC-2F4D-4002-AC92-F312881C0257}" srcOrd="1" destOrd="0" parTransId="{C16DF828-3079-4E61-8F8E-E1EF56CA80D3}" sibTransId="{1A84370B-4F95-4F25-92FC-68609EBB40F4}"/>
    <dgm:cxn modelId="{47724E30-09D4-4D8D-850F-947281526792}" srcId="{51F84071-1188-4173-82D2-A42C4F3872EB}" destId="{EC446332-75A5-4E5F-AED0-4B567FEBF780}" srcOrd="3" destOrd="0" parTransId="{09232041-A38C-4DA8-A66F-7C3BBE538C6D}" sibTransId="{AEF3C4AD-32A6-441E-9589-53AE53C25018}"/>
    <dgm:cxn modelId="{066E6734-97B1-4B8B-9127-7231BF72D9FC}" type="presOf" srcId="{F369A46C-B08E-40ED-A965-4E849EAD368A}" destId="{1CBC9BFE-A524-421D-8EAC-06E692711BEC}" srcOrd="0" destOrd="0" presId="urn:microsoft.com/office/officeart/2005/8/layout/default"/>
    <dgm:cxn modelId="{8AF0C643-C350-4355-BC44-F4DB43B56081}" type="presOf" srcId="{51F84071-1188-4173-82D2-A42C4F3872EB}" destId="{5FDB2E1A-3A0F-47B2-B344-85F6B8DB3FBC}" srcOrd="0" destOrd="0" presId="urn:microsoft.com/office/officeart/2005/8/layout/default"/>
    <dgm:cxn modelId="{6E0CFC4E-A63E-42B0-9DF6-D7E11F5FD9AF}" type="presOf" srcId="{F9102F13-5922-4AC3-9B97-6004A43C7E11}" destId="{8AED7A44-0DC0-4FF0-A666-7F3378474B59}" srcOrd="0" destOrd="0" presId="urn:microsoft.com/office/officeart/2005/8/layout/default"/>
    <dgm:cxn modelId="{B2B11F73-4D81-4F5C-B1B4-3A2511951E31}" type="presOf" srcId="{34410ADC-2F4D-4002-AC92-F312881C0257}" destId="{F60E4E96-BAB4-4270-BD81-6D80556108FC}" srcOrd="0" destOrd="0" presId="urn:microsoft.com/office/officeart/2005/8/layout/default"/>
    <dgm:cxn modelId="{D7486180-7B51-435C-95CF-4122BB47EED1}" srcId="{51F84071-1188-4173-82D2-A42C4F3872EB}" destId="{C18F9B89-1254-4414-A098-7C0104525F15}" srcOrd="0" destOrd="0" parTransId="{BB0D59FC-4DA2-4687-9E7A-F51578D2B28E}" sibTransId="{E2CB5025-C30E-4F60-9DEE-8B924B14538B}"/>
    <dgm:cxn modelId="{B9563491-EA47-4B90-A54E-36B70B56BC43}" type="presOf" srcId="{2C242F55-EC47-434D-8BE4-4504634B691C}" destId="{821E78DA-6066-4255-ABBD-9DA7EDA83058}" srcOrd="0" destOrd="0" presId="urn:microsoft.com/office/officeart/2005/8/layout/default"/>
    <dgm:cxn modelId="{766C2A96-955E-4C58-9869-04B4C33D43B8}" srcId="{51F84071-1188-4173-82D2-A42C4F3872EB}" destId="{F9102F13-5922-4AC3-9B97-6004A43C7E11}" srcOrd="5" destOrd="0" parTransId="{9D71C305-0C23-45E8-B9F3-56FCC3439E4F}" sibTransId="{33F3AD04-5D4F-4966-BE55-21A6A3A44932}"/>
    <dgm:cxn modelId="{5AE671B1-8155-49DB-B326-52A5639D7D28}" srcId="{51F84071-1188-4173-82D2-A42C4F3872EB}" destId="{F369A46C-B08E-40ED-A965-4E849EAD368A}" srcOrd="4" destOrd="0" parTransId="{4298CC82-3DC3-43F5-B79A-4BF1EBC93E6F}" sibTransId="{5BEDC3EC-1A35-4EF1-ABBB-B98A655145BB}"/>
    <dgm:cxn modelId="{B6122DB3-F735-49B2-BC0D-DF9A1D15BE2A}" type="presOf" srcId="{EC446332-75A5-4E5F-AED0-4B567FEBF780}" destId="{CC65AEA2-5AC1-416D-B760-AF833D9896E1}" srcOrd="0" destOrd="0" presId="urn:microsoft.com/office/officeart/2005/8/layout/default"/>
    <dgm:cxn modelId="{9944AECE-9B93-40D1-A5E4-1DC8CDEBD249}" srcId="{51F84071-1188-4173-82D2-A42C4F3872EB}" destId="{2C242F55-EC47-434D-8BE4-4504634B691C}" srcOrd="2" destOrd="0" parTransId="{917D10FD-C6BC-4141-B8F5-2A626D7FA72C}" sibTransId="{E198BC0E-CA67-4327-BDC8-07187D5DB45F}"/>
    <dgm:cxn modelId="{D0797AD1-77B8-4911-A4BE-7C586879EEE7}" type="presOf" srcId="{C18F9B89-1254-4414-A098-7C0104525F15}" destId="{66174D3B-C765-4318-B54E-8F021FE7F506}" srcOrd="0" destOrd="0" presId="urn:microsoft.com/office/officeart/2005/8/layout/default"/>
    <dgm:cxn modelId="{597D167F-8509-4873-95A2-4A18AC356321}" type="presParOf" srcId="{5FDB2E1A-3A0F-47B2-B344-85F6B8DB3FBC}" destId="{66174D3B-C765-4318-B54E-8F021FE7F506}" srcOrd="0" destOrd="0" presId="urn:microsoft.com/office/officeart/2005/8/layout/default"/>
    <dgm:cxn modelId="{72A77CAB-96BF-488C-A0B7-B6979E994A03}" type="presParOf" srcId="{5FDB2E1A-3A0F-47B2-B344-85F6B8DB3FBC}" destId="{196F6C57-0095-4C98-B918-637D045FAFD3}" srcOrd="1" destOrd="0" presId="urn:microsoft.com/office/officeart/2005/8/layout/default"/>
    <dgm:cxn modelId="{B59D884B-0E73-4DA2-BA6F-6F97126D958E}" type="presParOf" srcId="{5FDB2E1A-3A0F-47B2-B344-85F6B8DB3FBC}" destId="{F60E4E96-BAB4-4270-BD81-6D80556108FC}" srcOrd="2" destOrd="0" presId="urn:microsoft.com/office/officeart/2005/8/layout/default"/>
    <dgm:cxn modelId="{12D3B8D7-FF76-4F9C-AE5C-CC739DD14223}" type="presParOf" srcId="{5FDB2E1A-3A0F-47B2-B344-85F6B8DB3FBC}" destId="{143DB86C-0457-46D0-8D30-CB4C099F01FC}" srcOrd="3" destOrd="0" presId="urn:microsoft.com/office/officeart/2005/8/layout/default"/>
    <dgm:cxn modelId="{42BDB814-5C99-49C9-B9E6-04AD8A4DE22A}" type="presParOf" srcId="{5FDB2E1A-3A0F-47B2-B344-85F6B8DB3FBC}" destId="{821E78DA-6066-4255-ABBD-9DA7EDA83058}" srcOrd="4" destOrd="0" presId="urn:microsoft.com/office/officeart/2005/8/layout/default"/>
    <dgm:cxn modelId="{7BC85226-AEB3-4F6D-BD30-4532E119EF92}" type="presParOf" srcId="{5FDB2E1A-3A0F-47B2-B344-85F6B8DB3FBC}" destId="{75EDA2D0-F59D-4FA1-9095-098B9302D1C8}" srcOrd="5" destOrd="0" presId="urn:microsoft.com/office/officeart/2005/8/layout/default"/>
    <dgm:cxn modelId="{66A4FB81-8D5A-49C9-86B5-3166183B64A2}" type="presParOf" srcId="{5FDB2E1A-3A0F-47B2-B344-85F6B8DB3FBC}" destId="{CC65AEA2-5AC1-416D-B760-AF833D9896E1}" srcOrd="6" destOrd="0" presId="urn:microsoft.com/office/officeart/2005/8/layout/default"/>
    <dgm:cxn modelId="{61E74B4D-B9B9-48E0-9A46-34C2486684A0}" type="presParOf" srcId="{5FDB2E1A-3A0F-47B2-B344-85F6B8DB3FBC}" destId="{2A1A568C-E63E-4271-81C0-FB24F2F82100}" srcOrd="7" destOrd="0" presId="urn:microsoft.com/office/officeart/2005/8/layout/default"/>
    <dgm:cxn modelId="{D58F729F-4B4F-418B-B99B-9D61CBD66D27}" type="presParOf" srcId="{5FDB2E1A-3A0F-47B2-B344-85F6B8DB3FBC}" destId="{1CBC9BFE-A524-421D-8EAC-06E692711BEC}" srcOrd="8" destOrd="0" presId="urn:microsoft.com/office/officeart/2005/8/layout/default"/>
    <dgm:cxn modelId="{524DBBB1-416B-409E-BE64-A84C4C62F9C0}" type="presParOf" srcId="{5FDB2E1A-3A0F-47B2-B344-85F6B8DB3FBC}" destId="{A329A944-B0F0-4AA8-BB7A-AE16BBA9A690}" srcOrd="9" destOrd="0" presId="urn:microsoft.com/office/officeart/2005/8/layout/default"/>
    <dgm:cxn modelId="{AD224114-05C5-48BE-AF7E-6244147283DD}" type="presParOf" srcId="{5FDB2E1A-3A0F-47B2-B344-85F6B8DB3FBC}" destId="{8AED7A44-0DC0-4FF0-A666-7F3378474B59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174D3B-C765-4318-B54E-8F021FE7F506}">
      <dsp:nvSpPr>
        <dsp:cNvPr id="0" name=""/>
        <dsp:cNvSpPr/>
      </dsp:nvSpPr>
      <dsp:spPr>
        <a:xfrm>
          <a:off x="0" y="693709"/>
          <a:ext cx="2097985" cy="12587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CH" sz="1900" kern="1200"/>
            <a:t>Eseguire lavori fisici pesanti nelle prime ore del mattino</a:t>
          </a:r>
        </a:p>
      </dsp:txBody>
      <dsp:txXfrm>
        <a:off x="0" y="693709"/>
        <a:ext cx="2097985" cy="1258791"/>
      </dsp:txXfrm>
    </dsp:sp>
    <dsp:sp modelId="{F60E4E96-BAB4-4270-BD81-6D80556108FC}">
      <dsp:nvSpPr>
        <dsp:cNvPr id="0" name=""/>
        <dsp:cNvSpPr/>
      </dsp:nvSpPr>
      <dsp:spPr>
        <a:xfrm>
          <a:off x="2307783" y="693709"/>
          <a:ext cx="2097985" cy="12587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CH" sz="1900" kern="1200"/>
            <a:t>Ombreggiare i posti di lavoro o lavorare sul lato dell’edificio non esposto al sole</a:t>
          </a:r>
        </a:p>
      </dsp:txBody>
      <dsp:txXfrm>
        <a:off x="2307783" y="693709"/>
        <a:ext cx="2097985" cy="1258791"/>
      </dsp:txXfrm>
    </dsp:sp>
    <dsp:sp modelId="{821E78DA-6066-4255-ABBD-9DA7EDA83058}">
      <dsp:nvSpPr>
        <dsp:cNvPr id="0" name=""/>
        <dsp:cNvSpPr/>
      </dsp:nvSpPr>
      <dsp:spPr>
        <a:xfrm>
          <a:off x="4615567" y="693709"/>
          <a:ext cx="2097985" cy="12587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CH" sz="1900" kern="1200"/>
            <a:t>Bere liquidi a sufficienza</a:t>
          </a:r>
        </a:p>
      </dsp:txBody>
      <dsp:txXfrm>
        <a:off x="4615567" y="693709"/>
        <a:ext cx="2097985" cy="1258791"/>
      </dsp:txXfrm>
    </dsp:sp>
    <dsp:sp modelId="{CC65AEA2-5AC1-416D-B760-AF833D9896E1}">
      <dsp:nvSpPr>
        <dsp:cNvPr id="0" name=""/>
        <dsp:cNvSpPr/>
      </dsp:nvSpPr>
      <dsp:spPr>
        <a:xfrm>
          <a:off x="0" y="2162299"/>
          <a:ext cx="2097985" cy="12587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CH" sz="1900" kern="1200"/>
            <a:t>Raffreddare il corpo in zone ombreggiate e più fresche</a:t>
          </a:r>
        </a:p>
      </dsp:txBody>
      <dsp:txXfrm>
        <a:off x="0" y="2162299"/>
        <a:ext cx="2097985" cy="1258791"/>
      </dsp:txXfrm>
    </dsp:sp>
    <dsp:sp modelId="{1CBC9BFE-A524-421D-8EAC-06E692711BEC}">
      <dsp:nvSpPr>
        <dsp:cNvPr id="0" name=""/>
        <dsp:cNvSpPr/>
      </dsp:nvSpPr>
      <dsp:spPr>
        <a:xfrm>
          <a:off x="2307783" y="2162299"/>
          <a:ext cx="2097985" cy="12587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CH" sz="1900" kern="1200"/>
            <a:t>Indossare indumenti adeguati (copricapo, abiti leggeri ecc.)</a:t>
          </a:r>
        </a:p>
      </dsp:txBody>
      <dsp:txXfrm>
        <a:off x="2307783" y="2162299"/>
        <a:ext cx="2097985" cy="1258791"/>
      </dsp:txXfrm>
    </dsp:sp>
    <dsp:sp modelId="{8AED7A44-0DC0-4FF0-A666-7F3378474B59}">
      <dsp:nvSpPr>
        <dsp:cNvPr id="0" name=""/>
        <dsp:cNvSpPr/>
      </dsp:nvSpPr>
      <dsp:spPr>
        <a:xfrm>
          <a:off x="4615567" y="2162299"/>
          <a:ext cx="2097985" cy="12587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CH" sz="1900" kern="1200"/>
            <a:t>Modificare eventualmente l’orario di inizio lavoro</a:t>
          </a:r>
        </a:p>
      </dsp:txBody>
      <dsp:txXfrm>
        <a:off x="4615567" y="2162299"/>
        <a:ext cx="2097985" cy="12587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7T10:13:59.686"/>
    </inkml:context>
    <inkml:brush xml:id="br0">
      <inkml:brushProperty name="width" value="0.06174" units="cm"/>
      <inkml:brushProperty name="height" value="0.12347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167 83,'14'1,"-1"-1,0-1,1 1,-1-1,-1 0,2 0,-1-1,-1 1,1-1,13-3,-11 2,-1 1,2 0,-2 0,1 1,1 0,-1 0,1 0,-1 1,23 0,19 3,67 5,-95-5,66 8,-74-8,0 0,1-1,-1 0,40 2,882-4,-432-1,-490 0,0 0,34-3,-33 2,0 0,24 0,128 2,-73 0,147-7,-138 3,196 3,-148 2,198 8,-133-5,4 1,319 12,-486-16,0 2,115 10,-117-7,1-1,0-2,65 1,937-5,-597 1,-437 0,-1-2,33-2,-32 2,0 0,29 0,0 0,0-1,-1-1,1-1,55-9,-14 3,19-3,145-14,-206 24,2 0,99 0,252 4,161 1,-4 14,283-6,-552-10,-141 0,168 2,-198 5,30 0,474 16,-471-15,155 0,-43-1,27-2,92 5,-302-5,153-4,-102-1,1648 1,-1612 6,-7 0,1497-6,-757-1,-674 7,10 1,23-2,-18 1,-5-1,34 2,-159-7,106-1,-185-1,0-2,-1 0,44-7,15-1,-83 10,0 0,27-6,-28 4,0 2,1-1,14-1,8 0,0-1,0-1,46-9,-82 15,0 0,0 0,0 0,1 0,-1 0,0 0,0 0,0 0,0 0,1 0,-1 0,0 0,0 0,0 0,0 0,0-1,1 1,-1 0,0 0,0 0,0 0,0 0,0 0,0 0,1 0,-1 0,0 0,0 0,0 0,0 0,0 0,0 0,0 0,0-1,0 1,0 0,0 0,0 0,0 0,0 0,0 0,0 0,0 0,0 0,0 0,0 0,0-1,0 1,0 0,0 0,0 0,0 0,0 0,0 0,0 0,0 0,-1 0,1 0,0 0,-14-1,-22 1,5 5,1 0,1 0,0 2,-42 11,-52 11,88-22,14-2,0-1,-1 0,0-1,-1 0,1 0,-2-1,1 0,-28 1,-763-4,752-1,1 0,-65-8,114 10,8-1,-458-38,430 36,1 2,0 0,-54 1,51 0,1 0,-63-4,12-1,-1 2,-170 3,107 1,-567-1,674-1,-57-4,56 2,-53 0,-1107 4,1170-2,-59-5,56 4,-48-2,-173 5,-89-2,211-4,-58-1,-144-1,175 2,-188 5,157 1,-248-1,420-1,0 0,-36-3,34 2,1 0,-28 0,-657 1,345 2,-2077-1,2262 6,2 0,-1480-6,752 0,851-1,-54-4,54 2,-62 0,52 3,7 0,0 0,-104-7,95 3,2 2,-2 1,-77 2,14 0,82-1,-59-6,57 4,-52-2,57 4,7 0,0 0,1-1,-54-4,41 2,-1 0,0 2,1 0,-54 3,-7-1,-809-1,884 1,-57 4,57-3,-56 2,-1133-5,1168 1,-50-5,-50-1,-92-3,-3-1,126 6,-188 3,145 2,-951-1,1113 0,0 0,0 0,0 0,1 0,-1 1,0-1,0 0,1 1,-1-1,0 1,1-1,-2 1,2 0,0-1,-1 1,1 0,-2 1,-27 17,28-16,-1 0,0 1,0-2,-1 1,0 0,-12 4,7-3,5-3,0 1,1-1,-2 1,2 0,-8 4,12-6,0 0,-1 0,1 1,0-1,0 0,0 0,0 1,-1-1,1 0,0 0,0 1,0-1,0 0,0 0,0 0,0 0,0 0,0 1,0-1,0 0,1 0,-1 1,0-1,0 0,0 0,1 0,-1 1,0-1,0 0,1 0,1 1,0-1,-1 1,1-1,0 0,0 1,0-1,0 0,1 1,-1-1,0 0,4 0,40 2,0-2,80-2,-55-4,-50 5,-1-1,30 0,701 1,-367 2,702-1,-855-6,14 0,-105 7,199-2,-272-5,9 0,558 5,-320 2,477-1,-749 1,61 5,2 0,11-1,73 1,-157-5,47 4,-49-3,56 2,582-5,-648 2,2-1,32 5,34 0,550-3,-324-3,1328 1,-1465-6,9 0,1576 6,-1711 1,49 4,45 1,502-6,-310 0,-299 1,59 4,-57-3,46 2,166-4,252 6,0-2,-135-3,-73 11,46 0,-151-7,-1 1,116 6,-239-7,-43-3,1 0,27 0,21 0,200 3,232 10,121-12,-369-4,-199-1,1 0,57-6,-60 3,3 2,70-1,-59 4,510-7,-250 2,-272 6,-33-2,-2 0,1-1,-1 0,31-4,-30 3,1 0,1 0,46 0,-46 2,46-4,-44 3,45-1,-38 1,0 1,-1-2,39-5,36-2,-55 6,-21 1,1 1,36-1,88 4,83-2,-143-4,-66 2,55 0,-27 2,121 3,-153 1,-28-3,0 0,1 0,-1 1,1-1,-1 0,0 0,1 0,-1 0,0 0,1 0,-1 1,0-1,0 0,0 0,1 1,-1-1,0 0,0 0,0 1,0-1,0 0,0 0,0 1,0-1,0 0,0 0,0 1,-1-1,0 1,0 0,-1 0,1-1,0 1,-1 0,0 0,1-1,-1 1,0-1,1 1,-1-1,0 1,0-1,0 1,0-1,0 0,-5 1,-294 35,267-32,0-1,-1 0,0-1,-36 0,45-1,1-1,-30 4,29-1,-50 0,58-3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7T10:13:59.686"/>
    </inkml:context>
    <inkml:brush xml:id="br0">
      <inkml:brushProperty name="width" value="0.06174" units="cm"/>
      <inkml:brushProperty name="height" value="0.12347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77 83,'7'1,"-1"-1,0-1,0 1,0-1,0 0,0 0,0-1,0 1,0-1,6-3,-5 2,0 1,0 0,-1 0,1 1,1 0,-1 0,0 0,0 1,11 0,8 3,31 5,-43-5,30 8,-34-8,-1 0,1-1,0 0,18 2,409-4,-200-1,-228 0,1 0,15-3,-15 2,1 0,10 0,60 2,-34 0,67-7,-63 3,91 3,-69 2,92 8,-62-5,2 1,148 12,-226-16,1 2,53 10,-54-7,0-1,1-2,30 1,433-5,-277 1,-201 0,-1-2,15-2,-14 2,-1 0,14 0,0 0,0-1,0-1,-1-1,27-9,-7 3,8-3,68-14,-95 24,0 0,46 0,117 4,75 1,-3 14,132-6,-256-10,-66 0,79 2,-92 5,14 0,219 16,-218-15,72 0,-20-1,12-2,43 5,-139-5,70-4,-47-1,763 1,-747 6,-2 0,692-6,-350-1,-312 7,4 1,11-2,-8 1,-2-1,15 2,-73-7,48-1,-85-1,0-2,0 0,20-7,7-1,-39 10,1 0,12-6,-13 4,0 2,0-1,7-1,4 0,0-1,-1-1,22-9,-38 15,0 0,0 0,0 0,1 0,-1 0,0 0,0 0,0 0,0 0,0 0,0 0,0 0,0 0,0 0,0 0,0-1,1 1,-1 0,0 0,0 0,0 0,0 0,0 0,0 0,0 0,0 0,0 0,0 0,0 0,0 0,0 0,0 0,0 0,0-1,0 1,0 0,0 0,0 0,0 0,0 0,0 0,0 0,0 0,0 0,0 0,0 0,0-1,0 1,0 0,0 0,0 0,0 0,0 0,0 0,0 0,0 0,0 0,0 0,0 0,-7-1,-10 1,3 5,0 0,1 0,-1 2,-18 11,-25 11,40-22,8-2,-1-1,0 0,-1-1,1 0,-1 0,1-1,-1 0,-13 1,-353-4,349-1,-1 0,-29-8,53 10,3-1,-212-38,199 36,1 2,-1 0,-24 1,24 0,-1 0,-28-4,5-1,-1 2,-78 3,50 1,-263-1,312-1,-27-4,27 2,-25 0,-512 4,541-2,-27-5,25 4,-21-2,-80 5,-42-2,98-4,-27-1,-67-1,82 2,-88 5,73 1,-114-1,193-1,1 0,-17-3,16 2,0 0,-13 0,-303 1,158 2,-960-1,1046 6,2 0,-686-6,348 0,395-1,-26-4,25 2,-28 0,24 3,3 0,0 0,-48-7,44 3,0 2,0 1,-36 2,7 0,38-1,-28-6,27 4,-25-2,27 4,4 0,-1 0,1-1,-26-4,20 2,0 0,-1 2,0 0,-24 3,-4-1,-374-1,410 1,-28 4,27-3,-25 2,-526-5,542 1,-24-5,-23-1,-42-3,-2-1,59 6,-88 3,68 2,-441-1,516 0,0 0,-1 0,1 0,0 0,-1 1,1-1,-1 0,1 1,0-1,0 1,0-1,-1 1,1 0,0-1,0 1,0 0,-1 1,-12 17,12-16,1 0,-1 1,0-2,-1 1,1 0,-6 4,4-3,1-3,1 1,0-1,0 1,0 0,-4 4,6-6,0 0,-1 0,1 1,0-1,0 0,0 0,0 1,0-1,0 0,0 0,0 1,0-1,0 0,0 0,0 0,0 0,0 0,0 1,0-1,0 0,0 0,0 1,0-1,0 0,0 0,1 0,-1 1,0-1,0 0,0 0,1 1,0-1,0 1,0-1,0 0,0 1,0-1,0 0,0 1,-1-1,1 0,2 0,19 2,-1-2,38-2,-27-4,-22 5,-1-1,14 0,325 1,-170 2,325-1,-396-6,6 0,-48 7,92-2,-126-5,4 0,259 5,-149 2,221-1,-346 1,27 5,2 0,4-1,35 1,-73-5,21 4,-22-3,26 2,269-5,-299 2,0-1,15 5,15 0,256-3,-151-3,615 1,-678-6,5 0,728 6,-791 1,22 4,21 1,233-6,-144 0,-139 1,28 4,-26-3,21 2,76-4,118 6,-1-2,-62-3,-34 11,21 0,-69-7,-1 1,53 6,-110-7,-19-3,-1 0,13 0,10 0,92 3,108 10,56-12,-172-4,-90-1,-1 0,26-6,-26 3,0 2,33-1,-28 4,236-7,-115 2,-126 6,-16-2,0 0,0-1,0 0,14-4,-14 3,1 0,0 0,21 0,-21 2,22-4,-22 3,22-1,-18 1,0 1,1-2,16-5,18-2,-26 6,-10 1,1 1,16-1,41 4,39-2,-67-4,-30 2,25 0,-12 2,56 3,-71 1,-13-3,0 0,0 0,0 1,1-1,-1 0,0 0,0 0,0 0,0 0,1 0,-1 1,0-1,0 0,0 0,0 1,0-1,0 0,0 0,0 1,0-1,0 0,0 0,0 1,0-1,0 0,0 0,0 1,0-1,-1 1,1 0,-1 0,0-1,1 1,-1 0,0 0,1-1,-1 1,0-1,0 1,0-1,0 1,0-1,0 1,0-1,1 0,-3 1,-137 35,124-32,1-1,-2 0,1-1,-17 0,22-1,-1-1,-14 4,14-1,-23 0,27-3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7T10:13:59.686"/>
    </inkml:context>
    <inkml:brush xml:id="br0">
      <inkml:brushProperty name="width" value="0.06174" units="cm"/>
      <inkml:brushProperty name="height" value="0.12347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68 83,'6'1,"-1"-1,0-1,1 1,-1-1,0 0,1 0,-1-1,0 1,0-1,6-3,-5 2,0 1,0 0,0 0,0 1,1 0,-1 0,0 0,0 1,10 0,7 3,27 5,-37-5,25 8,-29-8,-1 0,1-1,0 0,15 2,361-4,-177-1,-199 0,-1 0,15-3,-15 2,1 0,10 0,52 2,-30 0,60-7,-56 3,80 3,-61 2,81 8,-54-5,1 1,131 12,-199-16,1 2,46 10,-47-7,0-1,0-2,27 1,381-5,-243 1,-178 0,-1-2,14-2,-13 2,0 0,12 0,0 0,0-1,-1-1,1-1,22-9,-5 3,7-3,59-14,-83 24,0 0,40 0,104 4,65 1,-2 14,115-6,-224-10,-58 0,68 2,-79 5,11 0,193 16,-192-15,64 0,-18-1,11-2,37 5,-122-5,62-4,-42-1,671 1,-656 6,-3 0,610-6,-308-1,-275 7,4 1,9-2,-7 1,-2-1,14 2,-65-7,43-1,-75-1,0-2,-1 0,19-7,5-1,-33 10,0 0,10-6,-10 4,-1 2,1-1,5-1,4 0,0-1,-1-1,20-9,-34 15,0 0,0 0,0 0,0 0,0 0,0 0,0 0,0 0,0 0,0 0,0 0,0 0,0 0,0 0,0 0,0-1,1 1,-1 0,0 0,0 0,0 0,0 0,0 0,0 0,0 0,0 0,0 0,0 0,0 0,0 0,0 0,0 0,0 0,0-1,0 1,0 0,0 0,0 0,0 0,0 0,0 0,0 0,0 0,0 0,0 0,0 0,0-1,0 1,0 0,0 0,0 0,0 0,0 0,0 0,0 0,0 0,0 0,0 0,0 0,-6-1,-9 1,3 5,0 0,0 0,0 2,-17 11,-21 11,36-22,5-2,0-1,1 0,-2-1,1 0,0 0,-1-1,1 0,-12 1,-310-4,306-1,-1 0,-25-8,46 10,4-1,-187-38,175 36,0 2,0 0,-21 1,20 0,0 0,-25-4,5-1,-1 2,-69 3,44 1,-231-1,274-1,-23-4,23 2,-21 0,-452 4,477-2,-24-5,22 4,-19-2,-70 5,-36-2,85-4,-23-1,-59-1,71 2,-76 5,64 1,-101-1,171-1,0 0,-15-3,14 2,0 0,-11 0,-267 1,139 2,-845-1,921 6,2 0,-604-6,306 0,347-1,-21-4,21 2,-25 0,21 3,3 0,0 0,-42-7,38 3,1 2,0 1,-33 2,7 0,33-1,-24-6,24 4,-23-2,25 4,2 0,0 0,1-1,-23-4,17 2,1 0,-2 2,1 0,-21 3,-4-1,-329-1,360 1,-24 4,25-3,-24 2,-462-5,477 1,-21-5,-21-1,-36-3,-2-1,51 6,-77 3,61 2,-389-1,454 0,-1 0,1 0,0 0,0 0,0 1,-1-1,1 0,0 1,0-1,0 1,0-1,0 1,0 0,0-1,0 1,0 0,-1 1,-10 17,11-16,-1 0,0 1,1-2,-2 1,1 0,-4 4,1-3,3-3,0 1,1-1,-1 1,0 0,-3 4,5-6,0 0,-1 0,1 1,0-1,0 0,0 0,0 1,0-1,0 0,0 0,0 1,0-1,0 0,0 0,0 0,0 0,0 0,0 1,0-1,0 0,0 0,0 1,0-1,0 0,0 0,1 0,-1 1,0-1,0 0,0 0,1 1,0-1,-1 1,1-1,0 0,0 1,0-1,0 0,-1 1,1-1,0 0,2 0,15 2,1-2,33-2,-23-4,-21 5,0-1,12 0,286 1,-149 2,285-1,-347-6,4 0,-42 7,81-2,-110-5,3 0,227 5,-130 2,194-1,-305 1,25 5,1 0,4-1,30 1,-64-5,20 4,-21-3,23 2,237-5,-264 2,1-1,13 5,14 0,224-3,-132-3,541 1,-597-6,4 0,641 6,-696 1,20 4,18 1,204-6,-125 0,-123 1,25 4,-24-3,19 2,68-4,102 6,1-2,-56-3,-29 11,18 0,-61-7,-1 1,48 6,-98-7,-17-3,0 0,11 0,9 0,81 3,95 10,49-12,-151-4,-80-1,0 0,23-6,-24 3,1 2,29-1,-25 4,209-7,-103 2,-110 6,-14-2,-1 0,1-1,0 0,11-4,-11 3,0 0,1 0,18 0,-18 2,18-4,-17 3,17-1,-14 1,-1 1,0-2,16-5,14-2,-22 6,-8 1,-1 1,16-1,35 4,34-2,-58-4,-27 2,23 0,-12 2,50 3,-63 1,-11-3,0 0,1 0,-1 1,0-1,0 0,0 0,1 0,-1 0,0 0,0 0,0 1,0-1,0 0,0 0,0 1,0-1,0 0,0 0,0 1,0-1,0 0,0 0,0 1,0-1,0 0,0 0,0 1,0-1,0 1,-1 0,0 0,1-1,0 1,-1 0,0 0,0-1,1 1,-1-1,0 1,1-1,-1 1,0-1,0 1,0-1,0 0,-1 1,-121 35,109-32,0-1,0 0,0-1,-15 0,19-1,-1-1,-11 4,11-1,-20 0,24-3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7T10:13:59.686"/>
    </inkml:context>
    <inkml:brush xml:id="br0">
      <inkml:brushProperty name="width" value="0.06174" units="cm"/>
      <inkml:brushProperty name="height" value="0.12347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164 83,'13'1,"0"-1,1-1,-1 1,0-1,-1 0,1 0,0-1,-1 1,0-1,14-3,-11 2,-1 1,1 0,-1 0,1 1,0 0,0 0,0 0,0 1,23 0,18 3,65 5,-92-5,64 8,-72-8,-1 0,1-1,1 0,37 2,867-4,-424-1,-482 0,0 0,35-3,-34 2,1 0,23 0,126 2,-72 0,144-7,-135 3,192 3,-144 2,193 8,-130-5,4 1,313 12,-478-16,2 2,111 10,-114-7,1-1,0-2,64 1,919-5,-586 1,-428 0,-1-2,31-2,-30 2,0 0,27 0,2 0,-2-1,0-1,1-1,54-9,-14 3,19-3,142-14,-201 24,0 0,98 0,248 4,158 1,-5 14,278-6,-542-10,-138 0,166 2,-195 5,29 0,465 16,-462-15,152 0,-42-1,26-2,91 5,-296-5,150-4,-101-1,1618 1,-1583 6,-5 0,1468-6,-743-1,-661 7,9 1,23-2,-18 1,-4-1,33 2,-156-7,104-1,-182-1,0-2,0 0,42-7,15-1,-81 10,0 0,25-6,-25 4,-1 2,0-1,15-1,7 0,0-1,1-1,44-9,-80 15,0 0,0 0,0 0,1 0,-1 0,0 0,0 0,0 0,0 0,1 0,-1 0,0 0,0 0,0 0,0 0,0-1,1 1,-1 0,0 0,0 0,0 0,0 0,0 0,0 0,1 0,-1 0,0 0,0 0,0 0,0 0,0 0,0 0,0 0,0-1,0 1,0 0,0 0,0 0,0 0,0 0,0 0,0 0,0 0,0 0,0 0,0 0,0-1,0 1,0 0,0 0,0 0,0 0,0 0,0 0,0 0,0 0,-1 0,1 0,0 0,-14-1,-21 1,5 5,1 0,-1 0,2 2,-41 11,-52 11,86-22,15-2,-1-1,0 0,-1-1,0 0,-1 0,0-1,1 0,-28 1,-749-4,738-1,1 0,-63-8,111 10,8-1,-450-38,423 36,1 2,-2 0,-50 1,49 0,-1 0,-59-4,10-1,-1 2,-166 3,105 1,-557-1,662-1,-56-4,55 2,-52 0,-1087 4,1149-2,-59-5,56 4,-48-2,-169 5,-87-2,206-4,-57-1,-140-1,171 2,-185 5,154 1,-242-1,411-1,1 0,-37-3,35 2,0 0,-27 0,-644 1,337 2,-2037-1,2218 6,4 0,-1453-6,737 0,836-1,-53-4,52 2,-60 0,52 3,6 0,0 0,-102-7,94 3,0 2,0 1,-77 2,15 0,79-1,-57-6,56 4,-52-2,57 4,7 0,0 0,0-1,-52-4,39 2,1 0,-1 2,0 0,-51 3,-9-1,-793-1,868 1,-57 4,57-3,-56 2,-1111-5,1147 1,-51-5,-48-1,-90-3,-4-1,124 6,-184 3,143 2,-935-1,1093 0,0 0,0 0,0 0,1 0,-1 1,0-1,0 0,1 1,-1-1,0 1,1-1,-1 1,1 0,0-1,-1 1,1 0,-2 1,-26 17,27-16,-1 0,0 1,0-2,-1 1,-1 0,-10 4,6-3,5-3,0 1,1-1,-1 1,1 0,-8 4,12-6,0 0,-1 0,1 1,0-1,0 0,0 0,0 1,-1-1,1 0,0 0,0 1,0-1,0 0,0 0,0 0,0 0,0 0,0 1,0-1,0 0,1 0,-1 1,0-1,0 0,0 0,1 0,-1 1,0-1,0 0,1 0,1 1,0-1,-1 1,1-1,0 0,0 1,0-1,0 0,0 1,0-1,0 0,4 0,40 2,-1-2,79-2,-55-4,-48 5,-1-1,28 0,690 1,-361 2,689-1,-840-6,14 0,-102 7,195-2,-268-5,10 0,548 5,-316 2,470-1,-736 1,60 5,2 0,11-1,71 1,-153-5,46 4,-49-3,56 2,570-5,-635 2,1-1,32 5,33 0,541-3,-319-3,1303 1,-1437-6,9 0,1546 6,-1679 1,48 4,45 1,491-6,-303 0,-294 1,59 4,-57-3,46 2,162-4,248 6,-1-2,-132-3,-71 11,45 0,-149-7,0 1,113 6,-235-7,-40-3,-1 0,27 0,21 0,196 3,227 10,119-12,-362-4,-194-1,-1 0,57-6,-59 3,3 2,69-1,-59 4,502-7,-246 2,-268 6,-31-2,-2 0,0-1,0 0,30-4,-29 3,0 0,1 0,46 0,-45 2,44-4,-42 3,43-1,-37 1,1 1,-1-2,37-5,36-2,-54 6,-20 1,0 1,36-1,86 4,81-2,-140-4,-64 2,53 0,-26 2,119 3,-151 1,-27-3,0 0,1 0,-1 1,1-1,-1 0,0 0,1 0,-1 0,0 0,1 0,-1 1,0-1,0 0,0 0,1 1,-1-1,0 0,0 0,0 1,0-1,0 0,0 0,0 1,0-1,0 0,0 0,0 1,-1-1,0 1,0 0,-1 0,1-1,0 1,-1 0,0 0,1-1,-1 1,0-1,1 1,-1-1,0 1,0-1,0 1,0-1,0 0,-4 1,-290 35,263-32,-1-1,0 0,0-1,-36 0,45-1,0-1,-29 4,28-1,-48 0,57-3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7T10:13:59.686"/>
    </inkml:context>
    <inkml:brush xml:id="br0">
      <inkml:brushProperty name="width" value="0.06174" units="cm"/>
      <inkml:brushProperty name="height" value="0.12347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253 83,'20'1,"0"-1,0-1,0 1,0-1,-1 0,1 0,0-1,-1 1,-1-1,23-3,-20 2,1 1,1 0,-1 0,1 1,0 0,1 0,-1 0,0 1,35 0,28 3,100 5,-141-5,98 8,-111-8,-1 0,2-1,-1 0,60 2,1332-4,-653-1,-740 0,0 0,53-3,-51 2,1 0,35 0,193 2,-108 0,219-7,-207 3,296 3,-224 2,300 8,-202-5,7 1,481 12,-734-16,1 2,173 10,-176-7,0-1,2-2,98 1,1413-5,-901 1,-660 0,0-2,49-2,-49 2,2 0,42 0,1 0,-1-1,-1-1,1-1,83-9,-20 3,28-3,219-14,-310 24,1 0,151 0,380 4,243 1,-7 14,428-6,-834-10,-212 0,254 2,-299 5,45 0,714 16,-709-15,234 0,-66-1,41-2,139 5,-455-5,231-4,-156-1,2490 1,-2436 6,-8 0,2259-6,-1144-1,-1016 7,15 1,34-2,-27 1,-7-1,51 2,-239-7,158-1,-278-1,0-2,-2 0,67-7,22-1,-124 10,-1 0,40-6,-41 4,0 2,0-1,24-1,10 0,0-1,0-1,70-9,-124 15,0 0,0 0,0 0,2 0,-2 0,0 0,0 0,0 0,0 0,1 0,-1 0,0 0,0 0,0 0,0 0,0-1,2 1,-2 0,0 0,0 0,0 0,0 0,0 0,0 0,2 0,-2 0,0 0,0 0,0 0,0 0,0 0,0 0,0 0,0-1,0 1,0 0,0 0,0 0,0 0,0 0,0 0,0 0,0 0,0 0,0 0,0 0,0-1,0 1,0 0,0 0,0 0,0 0,0 0,0 0,0 0,0 0,-2 0,2 0,0 0,-22-1,-32 1,8 5,1 0,0 0,1 2,-63 11,-79 11,134-22,21-2,-2-1,1 0,-2-1,0 0,-1 0,0-1,1 0,-44 1,-1151-4,1136-1,1 0,-98-8,172 10,12-1,-692-38,650 36,2 2,-2 0,-79 1,76 0,-1 0,-92-4,17-1,-1 2,-257 3,162 1,-857-1,1018-1,-85-4,84 2,-80 0,-1672 4,1767-2,-89-5,84 4,-73-2,-260 5,-134-2,317-4,-87-1,-217-1,264 2,-284 5,238 1,-375-1,633-1,2 0,-56-3,52 2,1 0,-43 0,-989 1,518 2,-3132-1,3411 6,5 0,-2234-6,1134 0,1284-1,-80-4,81 2,-94 0,80 3,9 0,1 0,-157-7,143 3,2 2,-1 1,-119 2,24 0,123-1,-91-6,89 4,-81-2,87 4,11 0,0 0,1-1,-81-4,61 2,0 0,-1 2,1 0,-80 3,-13-1,-1219-1,1334 1,-87 4,87-3,-85 2,-1709-5,1763 1,-78-5,-74-1,-138-3,-6-1,191 6,-284 3,220 2,-1436-1,1679 0,0 0,1 0,-1 0,2 0,-2 1,1-1,-1 0,2 1,-2-1,1 1,1-1,-2 1,2 0,0-1,-2 1,2 0,-3 1,-41 17,43-16,-2 0,-1 1,1-2,-2 1,1 0,-18 4,9-3,9-3,-1 1,2-1,-2 1,2 0,-13 4,19-6,0 0,-1 0,1 1,0-1,0 0,0 0,0 1,-2-1,2 0,0 0,0 1,0-1,0 0,0 0,0 0,0 0,0 0,0 1,0-1,0 0,2 0,-2 1,0-1,0 0,0 0,1 0,-1 1,0-1,0 0,2 0,1 1,0-1,-2 1,2-1,1 0,-1 1,0-1,0 0,0 1,0-1,0 0,6 0,61 2,0-2,121-2,-85-4,-75 5,0-1,44 0,1059 1,-554 2,1059-1,-1290-6,19 0,-155 7,298-2,-410-5,13 0,844 5,-485 2,721-1,-1130 1,91 5,3 0,17-1,110 1,-235-5,69 4,-74-3,85 2,877-5,-976 2,2-1,49 5,50 0,831-3,-488-3,2002 1,-2210-6,15 0,2377 6,-2583 1,76 4,66 1,758-6,-467 0,-452 1,90 4,-86-3,69 2,249-4,382 6,0-2,-205-3,-108 11,68 0,-228-7,-1 1,175 6,-362-7,-62-3,-1 0,42 0,31 0,302 3,349 10,184-12,-557-4,-300-1,0 0,87-6,-90 3,4 2,106-1,-90 4,771-7,-377 2,-412 6,-50-2,-2 0,1-1,0 0,44-4,-43 3,1 0,0 0,71 0,-69 2,69-4,-68 3,69-1,-57 1,0 1,0-2,57-5,54-2,-84 6,-29 1,1 1,53-1,134 4,123-2,-213-4,-101 2,84 0,-42 2,184 3,-232 1,-42-3,0 0,1 0,-1 1,2-1,-2 0,0 0,1 0,-1 0,0 0,2 0,-2 1,0-1,0 0,0 0,1 1,-1-1,0 0,0 0,0 1,0-1,0 0,0 0,0 1,0-1,0 0,0 0,0 1,-1-1,-1 1,1 0,-2 0,1-1,1 1,-2 0,-1 0,3-1,-2 1,0-1,1 1,-1-1,0 1,0-1,0 1,0-1,0 0,-7 1,-445 35,404-32,-1-1,0 0,-1-1,-54 0,68-1,1-1,-45 4,43-1,-74 0,87-3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07T10:13:59.686"/>
    </inkml:context>
    <inkml:brush xml:id="br0">
      <inkml:brushProperty name="width" value="0.06174" units="cm"/>
      <inkml:brushProperty name="height" value="0.12347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253 83,'20'1,"0"-1,0-1,0 1,0-1,-1 0,1 0,0-1,-1 1,-1-1,23-3,-20 2,1 1,1 0,-1 0,1 1,0 0,1 0,-1 0,0 1,35 0,28 3,100 5,-141-5,98 8,-111-8,-1 0,2-1,-1 0,60 2,1332-4,-653-1,-740 0,0 0,53-3,-51 2,1 0,35 0,193 2,-108 0,219-7,-207 3,296 3,-224 2,300 8,-202-5,7 1,481 12,-734-16,1 2,173 10,-176-7,0-1,2-2,98 1,1413-5,-901 1,-660 0,0-2,49-2,-49 2,2 0,42 0,1 0,-1-1,-1-1,1-1,83-9,-20 3,28-3,219-14,-310 24,1 0,151 0,380 4,243 1,-7 14,428-6,-834-10,-212 0,254 2,-299 5,45 0,714 16,-709-15,234 0,-66-1,41-2,139 5,-455-5,231-4,-156-1,2490 1,-2436 6,-8 0,2259-6,-1144-1,-1016 7,15 1,34-2,-27 1,-7-1,51 2,-239-7,158-1,-278-1,0-2,-2 0,67-7,22-1,-124 10,-1 0,40-6,-41 4,0 2,0-1,24-1,10 0,0-1,0-1,70-9,-124 15,0 0,0 0,0 0,2 0,-2 0,0 0,0 0,0 0,0 0,1 0,-1 0,0 0,0 0,0 0,0 0,0-1,2 1,-2 0,0 0,0 0,0 0,0 0,0 0,0 0,2 0,-2 0,0 0,0 0,0 0,0 0,0 0,0 0,0 0,0-1,0 1,0 0,0 0,0 0,0 0,0 0,0 0,0 0,0 0,0 0,0 0,0 0,0-1,0 1,0 0,0 0,0 0,0 0,0 0,0 0,0 0,0 0,-2 0,2 0,0 0,-22-1,-32 1,8 5,1 0,0 0,1 2,-63 11,-79 11,134-22,21-2,-2-1,1 0,-2-1,0 0,-1 0,0-1,1 0,-44 1,-1151-4,1136-1,1 0,-98-8,172 10,12-1,-692-38,650 36,2 2,-2 0,-79 1,76 0,-1 0,-92-4,17-1,-1 2,-257 3,162 1,-857-1,1018-1,-85-4,84 2,-80 0,-1672 4,1767-2,-89-5,84 4,-73-2,-260 5,-134-2,317-4,-87-1,-217-1,264 2,-284 5,238 1,-375-1,633-1,2 0,-56-3,52 2,1 0,-43 0,-989 1,518 2,-3132-1,3411 6,5 0,-2234-6,1134 0,1284-1,-80-4,81 2,-94 0,80 3,9 0,1 0,-157-7,143 3,2 2,-1 1,-119 2,24 0,123-1,-91-6,89 4,-81-2,87 4,11 0,0 0,1-1,-81-4,61 2,0 0,-1 2,1 0,-80 3,-13-1,-1219-1,1334 1,-87 4,87-3,-85 2,-1709-5,1763 1,-78-5,-74-1,-138-3,-6-1,191 6,-284 3,220 2,-1436-1,1679 0,0 0,1 0,-1 0,2 0,-2 1,1-1,-1 0,2 1,-2-1,1 1,1-1,-2 1,2 0,0-1,-2 1,2 0,-3 1,-41 17,43-16,-2 0,-1 1,1-2,-2 1,1 0,-18 4,9-3,9-3,-1 1,2-1,-2 1,2 0,-13 4,19-6,0 0,-1 0,1 1,0-1,0 0,0 0,0 1,-2-1,2 0,0 0,0 1,0-1,0 0,0 0,0 0,0 0,0 0,0 1,0-1,0 0,2 0,-2 1,0-1,0 0,0 0,1 0,-1 1,0-1,0 0,2 0,1 1,0-1,-2 1,2-1,1 0,-1 1,0-1,0 0,0 1,0-1,0 0,6 0,61 2,0-2,121-2,-85-4,-75 5,0-1,44 0,1059 1,-554 2,1059-1,-1290-6,19 0,-155 7,298-2,-410-5,13 0,844 5,-485 2,721-1,-1130 1,91 5,3 0,17-1,110 1,-235-5,69 4,-74-3,85 2,877-5,-976 2,2-1,49 5,50 0,831-3,-488-3,2002 1,-2210-6,15 0,2377 6,-2583 1,76 4,66 1,758-6,-467 0,-452 1,90 4,-86-3,69 2,249-4,382 6,0-2,-205-3,-108 11,68 0,-228-7,-1 1,175 6,-362-7,-62-3,-1 0,42 0,31 0,302 3,349 10,184-12,-557-4,-300-1,0 0,87-6,-90 3,4 2,106-1,-90 4,771-7,-377 2,-412 6,-50-2,-2 0,1-1,0 0,44-4,-43 3,1 0,0 0,71 0,-69 2,69-4,-68 3,69-1,-57 1,0 1,0-2,57-5,54-2,-84 6,-29 1,1 1,53-1,134 4,123-2,-213-4,-101 2,84 0,-42 2,184 3,-232 1,-42-3,0 0,1 0,-1 1,2-1,-2 0,0 0,1 0,-1 0,0 0,2 0,-2 1,0-1,0 0,0 0,1 1,-1-1,0 0,0 0,0 1,0-1,0 0,0 0,0 1,0-1,0 0,0 0,0 1,-1-1,-1 1,1 0,-2 0,1-1,1 1,-2 0,-1 0,3-1,-2 1,0-1,1 1,-1-1,0 1,0-1,0 1,0-1,0 0,-7 1,-445 35,404-32,-1-1,0 0,-1-1,-54 0,68-1,1-1,-45 4,43-1,-74 0,87-3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0E933C-BB50-4931-8501-7B8A97F3B555}" type="datetimeFigureOut">
              <a:rPr lang="de-CH" smtClean="0"/>
              <a:t>13.06.2023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7DB59C-E48B-471E-AEC0-CBDED4A9CA3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86683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B3A47D-41F9-4AE6-8AD8-0EE70D639F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610FAE3-18A1-4020-A852-9134E688F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4E7468-6EA0-48BD-B654-0E97E8599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BB3B-1B24-45E0-9AF0-783936F1D443}" type="datetimeFigureOut">
              <a:rPr lang="de-CH" smtClean="0"/>
              <a:t>13.06.2023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A7837B7-847C-4342-A792-CC105A4F0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04B00E-8D84-4998-A3D5-DC97ED70A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544FB-6AB8-470D-B756-EF9EA9E6F14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97753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D3E6F0-CB0F-4363-A5A7-7BEF674E2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6AE5E7A-5F21-4A45-80D4-F857A2476B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F67194C-AE3D-4106-BEB5-C192247C9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BB3B-1B24-45E0-9AF0-783936F1D443}" type="datetimeFigureOut">
              <a:rPr lang="de-CH" smtClean="0"/>
              <a:t>13.06.2023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8F2916-D278-4AD6-B912-FDA75C42B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CA15E33-319C-4B6E-8CC4-B024687FC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544FB-6AB8-470D-B756-EF9EA9E6F14F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17158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6B799FA-B51F-460A-8B03-0A7014D88E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7C6E263-2758-482A-A524-137948A27D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8C0EBA-B7AD-46D9-8E88-B738B668F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BB3B-1B24-45E0-9AF0-783936F1D443}" type="datetimeFigureOut">
              <a:rPr lang="de-CH" smtClean="0"/>
              <a:t>13.06.2023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77F3DCA-0F3B-4A68-8B27-135E93164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7532643-010A-48CB-A2C6-D1C504ED8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544FB-6AB8-470D-B756-EF9EA9E6F14F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69620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9E53A9-01E0-4AF3-9E29-BC5885057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66AC18-86F8-438D-99EE-BEEA36D6E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2E11038-5930-47F7-BE1F-0EC9787AC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BB3B-1B24-45E0-9AF0-783936F1D443}" type="datetimeFigureOut">
              <a:rPr lang="de-CH" smtClean="0"/>
              <a:t>13.06.2023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BB90686-D253-4102-B9FC-C791CC765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DD38969-5BBF-40EF-BA25-F31FEFD0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544FB-6AB8-470D-B756-EF9EA9E6F14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94060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508826-E555-46E6-97A6-14E722783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45159AE-A643-4AC2-AA7B-D6BB7F01EF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3F55BA8-EF19-4A7B-A1CD-4709003B7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BB3B-1B24-45E0-9AF0-783936F1D443}" type="datetimeFigureOut">
              <a:rPr lang="de-CH" smtClean="0"/>
              <a:t>13.06.2023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4B8D2A4-80C5-4061-9778-C66C16572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2D235C-AC0D-41C8-AC86-E095180A9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544FB-6AB8-470D-B756-EF9EA9E6F14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26318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E94283-0574-49C9-B2A6-FB130CD28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51200C2-13D8-4D2E-ABE4-C706141E2A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AA7CE1F-547F-48BA-B592-41431EE41D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1ED806E-B3EA-4800-8C6B-38099BFE4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BB3B-1B24-45E0-9AF0-783936F1D443}" type="datetimeFigureOut">
              <a:rPr lang="de-CH" smtClean="0"/>
              <a:t>13.06.2023</a:t>
            </a:fld>
            <a:endParaRPr lang="de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4FF43AC-0CA1-4423-91CA-7BA8B2E4E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C93C50D-A3C6-4C27-86F3-8734425FC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544FB-6AB8-470D-B756-EF9EA9E6F14F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32208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E970FC-8B9E-4B7B-96B0-AF37DC166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2CAE2E2-0B71-41F3-BCF6-049BD12FFE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DD20F71-A90B-400A-A821-BF0B114529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84BEDB6-4C6D-406F-B530-EEFD004568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CCDE734-C421-468A-92A0-8DDDB5C699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4764B92-8A3E-41C9-AA2C-CFF6A2677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BB3B-1B24-45E0-9AF0-783936F1D443}" type="datetimeFigureOut">
              <a:rPr lang="de-CH" smtClean="0"/>
              <a:t>13.06.2023</a:t>
            </a:fld>
            <a:endParaRPr lang="de-CH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03748CF-2677-4B57-A74D-5EEB2C594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E3B97BF-821A-49F2-9E91-E42658FBC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544FB-6AB8-470D-B756-EF9EA9E6F14F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0291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323FDC-81DB-4F43-BC53-31AF43278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868442A-CE8C-4C6A-BADC-0C6B0FB0E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BB3B-1B24-45E0-9AF0-783936F1D443}" type="datetimeFigureOut">
              <a:rPr lang="de-CH" smtClean="0"/>
              <a:t>13.06.2023</a:t>
            </a:fld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B54E440-AF5F-4F05-9BB3-BB830B28F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5371A1F-D9D3-48BC-86A8-81A028425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544FB-6AB8-470D-B756-EF9EA9E6F14F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80540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0F0035E-D03F-440D-A720-1569DDD2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BB3B-1B24-45E0-9AF0-783936F1D443}" type="datetimeFigureOut">
              <a:rPr lang="de-CH" smtClean="0"/>
              <a:t>13.06.2023</a:t>
            </a:fld>
            <a:endParaRPr lang="de-CH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A5AE7A0-DB22-458B-B0D5-1CF603F34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5FDBA69-DB3C-4D25-AE3F-9B7741364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544FB-6AB8-470D-B756-EF9EA9E6F14F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26334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4D81CF-D130-4BA3-AE74-1617F7426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1FAC3F6-B5AB-4836-8A88-5F441495B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03EC485-DBC0-4097-A9D5-9632A69C1B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0A5A1B5-F270-4BF3-A376-61FFA2B73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BB3B-1B24-45E0-9AF0-783936F1D443}" type="datetimeFigureOut">
              <a:rPr lang="de-CH" smtClean="0"/>
              <a:t>13.06.2023</a:t>
            </a:fld>
            <a:endParaRPr lang="de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A078910-3FA6-45B3-BEBC-B219E6383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ECC4A55-A410-4C18-94A6-A62A29C67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544FB-6AB8-470D-B756-EF9EA9E6F14F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49398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0D1209-CA62-4F6E-A50C-A0109E3F3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58A83BF-AD47-4AA5-9A10-59A5964418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0920217-9C03-46AA-B772-60D85E0AD4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E29309C-B640-4531-94C4-B0E281E12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BB3B-1B24-45E0-9AF0-783936F1D443}" type="datetimeFigureOut">
              <a:rPr lang="de-CH" smtClean="0"/>
              <a:t>13.06.2023</a:t>
            </a:fld>
            <a:endParaRPr lang="de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4B1F31E-8529-479A-A2AF-2D53BF26A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F6AED30-4B20-4D48-B9F3-5AEB48309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544FB-6AB8-470D-B756-EF9EA9E6F14F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64518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669A0A0-2FCF-47BD-8415-37CD8954E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87AE0D5-6228-47C4-9E37-6215B7489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6A84CEB-B889-43BB-BC9C-F2E178B712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FBB3B-1B24-45E0-9AF0-783936F1D443}" type="datetimeFigureOut">
              <a:rPr lang="de-CH" smtClean="0"/>
              <a:t>13.06.2023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818159E-DEE0-421B-9FA5-20D7B8D911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C4A9796-8C02-44C6-9947-E505FBA95D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544FB-6AB8-470D-B756-EF9EA9E6F14F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61005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1.png"/><Relationship Id="rId7" Type="http://schemas.openxmlformats.org/officeDocument/2006/relationships/diagramQuickStyle" Target="../diagrams/quickStyle1.xml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9.jpeg"/><Relationship Id="rId9" Type="http://schemas.microsoft.com/office/2007/relationships/diagramDrawing" Target="../diagrams/drawing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nlineexambuilder.com/de/kenntnisse-sonnen-und-hitzeschutz/exam-440687" TargetMode="External"/><Relationship Id="rId2" Type="http://schemas.openxmlformats.org/officeDocument/2006/relationships/hyperlink" Target="https://www.onlineexambuilder.com/de/protezione-solare-e-termica/exam-53203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051576-C186-4A9B-AE9F-8656E9294E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7329" y="640080"/>
            <a:ext cx="6274590" cy="4018341"/>
          </a:xfrm>
          <a:noFill/>
        </p:spPr>
        <p:txBody>
          <a:bodyPr>
            <a:normAutofit/>
          </a:bodyPr>
          <a:lstStyle/>
          <a:p>
            <a:pPr algn="l"/>
            <a:r>
              <a:rPr lang="it-CH" sz="6600" noProof="0">
                <a:latin typeface="Arial" panose="020B0604020202020204" pitchFamily="34" charset="0"/>
                <a:cs typeface="Arial" panose="020B0604020202020204" pitchFamily="34" charset="0"/>
              </a:rPr>
              <a:t>Logo aziendale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6EC7C10-4F68-4F6E-9469-08D0CB13FE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7329" y="4796852"/>
            <a:ext cx="6274590" cy="1421068"/>
          </a:xfrm>
          <a:noFill/>
        </p:spPr>
        <p:txBody>
          <a:bodyPr>
            <a:normAutofit/>
          </a:bodyPr>
          <a:lstStyle/>
          <a:p>
            <a:pPr algn="l"/>
            <a:r>
              <a:rPr lang="it-CH" noProof="0">
                <a:latin typeface="Arial" panose="020B0604020202020204" pitchFamily="34" charset="0"/>
                <a:cs typeface="Arial" panose="020B0604020202020204" pitchFamily="34" charset="0"/>
              </a:rPr>
              <a:t>Formazione interna: protezione dal sole e dal calore</a:t>
            </a:r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52214932-1DA7-1F7C-A6F4-E4E1C33E7D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3143969"/>
              </p:ext>
            </p:extLst>
          </p:nvPr>
        </p:nvGraphicFramePr>
        <p:xfrm>
          <a:off x="-1" y="89247"/>
          <a:ext cx="4657969" cy="65910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667162" imgH="8020050" progId="Acrobat.Document.DC">
                  <p:embed/>
                </p:oleObj>
              </mc:Choice>
              <mc:Fallback>
                <p:oleObj name="Acrobat Document" r:id="rId2" imgW="5667162" imgH="8020050" progId="Acrobat.Document.DC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F2EF6386-7D40-BF6A-A79E-0D142A0784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" y="89247"/>
                        <a:ext cx="4657969" cy="65910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1639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63C169-1657-4677-88F9-45FD0F3CB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913" y="-18392"/>
            <a:ext cx="7901088" cy="1278115"/>
          </a:xfrm>
        </p:spPr>
        <p:txBody>
          <a:bodyPr>
            <a:normAutofit fontScale="90000"/>
          </a:bodyPr>
          <a:lstStyle/>
          <a:p>
            <a:r>
              <a:rPr lang="it-CH" sz="4800" b="1" noProof="0" dirty="0">
                <a:latin typeface="Arial" panose="020B0604020202020204" pitchFamily="34" charset="0"/>
                <a:cs typeface="Arial" panose="020B0604020202020204" pitchFamily="34" charset="0"/>
              </a:rPr>
              <a:t>Prevenzione legata alla protezione dal calore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7" name="Freihand 16">
                <a:extLst>
                  <a:ext uri="{FF2B5EF4-FFF2-40B4-BE49-F238E27FC236}">
                    <a16:creationId xmlns:a16="http://schemas.microsoft.com/office/drawing/2014/main" id="{41D3D385-6D38-B60D-13A8-DAED4F383353}"/>
                  </a:ext>
                </a:extLst>
              </p14:cNvPr>
              <p14:cNvContentPartPr>
                <a14:cpLocks xmlns:a14="http://schemas.microsoft.com/office/drawing/2010/main"/>
              </p14:cNvContentPartPr>
              <p14:nvPr/>
            </p14:nvContentPartPr>
            <p14:xfrm>
              <a:off x="337010" y="1187723"/>
              <a:ext cx="7632000" cy="72000"/>
            </p14:xfrm>
          </p:contentPart>
        </mc:Choice>
        <mc:Fallback xmlns="">
          <p:pic>
            <p:nvPicPr>
              <p:cNvPr id="17" name="Freihand 16">
                <a:extLst>
                  <a:ext uri="{FF2B5EF4-FFF2-40B4-BE49-F238E27FC236}">
                    <a16:creationId xmlns:a16="http://schemas.microsoft.com/office/drawing/2014/main" id="{41D3D385-6D38-B60D-13A8-DAED4F383353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5849" y="1165514"/>
                <a:ext cx="7653961" cy="115701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Grafik 2" descr="Ein Bild, das Container, Glas, Vase, Tisch enthält.&#10;&#10;Automatisch generierte Beschreibung">
            <a:extLst>
              <a:ext uri="{FF2B5EF4-FFF2-40B4-BE49-F238E27FC236}">
                <a16:creationId xmlns:a16="http://schemas.microsoft.com/office/drawing/2014/main" id="{7CDE6DFC-5B8E-EE57-249F-62CBC3B950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010" y="1486216"/>
            <a:ext cx="4546242" cy="4823143"/>
          </a:xfrm>
          <a:custGeom>
            <a:avLst/>
            <a:gdLst/>
            <a:ahLst/>
            <a:cxnLst/>
            <a:rect l="l" t="t" r="r" b="b"/>
            <a:pathLst>
              <a:path w="3807743" h="6307845">
                <a:moveTo>
                  <a:pt x="723201" y="386"/>
                </a:moveTo>
                <a:cubicBezTo>
                  <a:pt x="853884" y="-4204"/>
                  <a:pt x="1013493" y="33912"/>
                  <a:pt x="1176100" y="22622"/>
                </a:cubicBezTo>
                <a:cubicBezTo>
                  <a:pt x="1230302" y="18859"/>
                  <a:pt x="1281736" y="20622"/>
                  <a:pt x="1331852" y="24473"/>
                </a:cubicBezTo>
                <a:lnTo>
                  <a:pt x="1439547" y="34944"/>
                </a:lnTo>
                <a:lnTo>
                  <a:pt x="1484197" y="36226"/>
                </a:lnTo>
                <a:cubicBezTo>
                  <a:pt x="1535166" y="35421"/>
                  <a:pt x="1586369" y="31625"/>
                  <a:pt x="1636625" y="22622"/>
                </a:cubicBezTo>
                <a:cubicBezTo>
                  <a:pt x="1686882" y="13619"/>
                  <a:pt x="1729837" y="10653"/>
                  <a:pt x="1768740" y="10885"/>
                </a:cubicBezTo>
                <a:lnTo>
                  <a:pt x="1829538" y="15086"/>
                </a:lnTo>
                <a:lnTo>
                  <a:pt x="1869968" y="7996"/>
                </a:lnTo>
                <a:cubicBezTo>
                  <a:pt x="1953577" y="-31"/>
                  <a:pt x="2036989" y="9808"/>
                  <a:pt x="2112925" y="20118"/>
                </a:cubicBezTo>
                <a:lnTo>
                  <a:pt x="2119331" y="20977"/>
                </a:lnTo>
                <a:lnTo>
                  <a:pt x="2221855" y="13374"/>
                </a:lnTo>
                <a:cubicBezTo>
                  <a:pt x="2261207" y="12845"/>
                  <a:pt x="2298379" y="14359"/>
                  <a:pt x="2333484" y="16393"/>
                </a:cubicBezTo>
                <a:lnTo>
                  <a:pt x="2372613" y="18812"/>
                </a:lnTo>
                <a:lnTo>
                  <a:pt x="2404945" y="9387"/>
                </a:lnTo>
                <a:cubicBezTo>
                  <a:pt x="2452532" y="1754"/>
                  <a:pt x="2506192" y="9333"/>
                  <a:pt x="2561622" y="17814"/>
                </a:cubicBezTo>
                <a:lnTo>
                  <a:pt x="2583950" y="20591"/>
                </a:lnTo>
                <a:lnTo>
                  <a:pt x="2643527" y="20319"/>
                </a:lnTo>
                <a:cubicBezTo>
                  <a:pt x="2669677" y="20426"/>
                  <a:pt x="2697963" y="20717"/>
                  <a:pt x="2727392" y="21103"/>
                </a:cubicBezTo>
                <a:lnTo>
                  <a:pt x="2786908" y="21989"/>
                </a:lnTo>
                <a:lnTo>
                  <a:pt x="2846459" y="13267"/>
                </a:lnTo>
                <a:cubicBezTo>
                  <a:pt x="2896401" y="10176"/>
                  <a:pt x="2960607" y="12733"/>
                  <a:pt x="3036361" y="17072"/>
                </a:cubicBezTo>
                <a:lnTo>
                  <a:pt x="3129100" y="22671"/>
                </a:lnTo>
                <a:lnTo>
                  <a:pt x="3130653" y="22622"/>
                </a:lnTo>
                <a:cubicBezTo>
                  <a:pt x="3178874" y="19804"/>
                  <a:pt x="3260845" y="26231"/>
                  <a:pt x="3352422" y="32691"/>
                </a:cubicBezTo>
                <a:lnTo>
                  <a:pt x="3362608" y="33356"/>
                </a:lnTo>
                <a:lnTo>
                  <a:pt x="3446036" y="35579"/>
                </a:lnTo>
                <a:cubicBezTo>
                  <a:pt x="3550323" y="36566"/>
                  <a:pt x="3662083" y="33535"/>
                  <a:pt x="3778601" y="22622"/>
                </a:cubicBezTo>
                <a:cubicBezTo>
                  <a:pt x="3793981" y="243672"/>
                  <a:pt x="3764152" y="318695"/>
                  <a:pt x="3778601" y="467157"/>
                </a:cubicBezTo>
                <a:cubicBezTo>
                  <a:pt x="3790077" y="557563"/>
                  <a:pt x="3783697" y="684218"/>
                  <a:pt x="3777639" y="811856"/>
                </a:cubicBezTo>
                <a:lnTo>
                  <a:pt x="3773760" y="922625"/>
                </a:lnTo>
                <a:lnTo>
                  <a:pt x="3778601" y="974384"/>
                </a:lnTo>
                <a:cubicBezTo>
                  <a:pt x="3785784" y="1003717"/>
                  <a:pt x="3785160" y="1041120"/>
                  <a:pt x="3781239" y="1085904"/>
                </a:cubicBezTo>
                <a:lnTo>
                  <a:pt x="3776107" y="1132519"/>
                </a:lnTo>
                <a:lnTo>
                  <a:pt x="3778601" y="1162456"/>
                </a:lnTo>
                <a:cubicBezTo>
                  <a:pt x="3791360" y="1256797"/>
                  <a:pt x="3774958" y="1367020"/>
                  <a:pt x="3763568" y="1469787"/>
                </a:cubicBezTo>
                <a:lnTo>
                  <a:pt x="3758806" y="1520515"/>
                </a:lnTo>
                <a:lnTo>
                  <a:pt x="3760417" y="1549437"/>
                </a:lnTo>
                <a:cubicBezTo>
                  <a:pt x="3764298" y="1588133"/>
                  <a:pt x="3770171" y="1628243"/>
                  <a:pt x="3778601" y="1669683"/>
                </a:cubicBezTo>
                <a:cubicBezTo>
                  <a:pt x="3846039" y="2001203"/>
                  <a:pt x="3774784" y="2142285"/>
                  <a:pt x="3778601" y="2364982"/>
                </a:cubicBezTo>
                <a:lnTo>
                  <a:pt x="3776565" y="2406088"/>
                </a:lnTo>
                <a:lnTo>
                  <a:pt x="3778601" y="2427673"/>
                </a:lnTo>
                <a:cubicBezTo>
                  <a:pt x="3821357" y="2695960"/>
                  <a:pt x="3735684" y="2699438"/>
                  <a:pt x="3778601" y="2809517"/>
                </a:cubicBezTo>
                <a:cubicBezTo>
                  <a:pt x="3789330" y="2837037"/>
                  <a:pt x="3791666" y="2872927"/>
                  <a:pt x="3789892" y="2914654"/>
                </a:cubicBezTo>
                <a:lnTo>
                  <a:pt x="3784971" y="2966248"/>
                </a:lnTo>
                <a:lnTo>
                  <a:pt x="3796722" y="3024078"/>
                </a:lnTo>
                <a:cubicBezTo>
                  <a:pt x="3809238" y="3115139"/>
                  <a:pt x="3806232" y="3210898"/>
                  <a:pt x="3799338" y="3302850"/>
                </a:cubicBezTo>
                <a:lnTo>
                  <a:pt x="3787405" y="3438354"/>
                </a:lnTo>
                <a:lnTo>
                  <a:pt x="3790719" y="3460532"/>
                </a:lnTo>
                <a:cubicBezTo>
                  <a:pt x="3797323" y="3541872"/>
                  <a:pt x="3789007" y="3624193"/>
                  <a:pt x="3780361" y="3709762"/>
                </a:cubicBezTo>
                <a:lnTo>
                  <a:pt x="3780169" y="3712283"/>
                </a:lnTo>
                <a:lnTo>
                  <a:pt x="3781239" y="3768266"/>
                </a:lnTo>
                <a:cubicBezTo>
                  <a:pt x="3780994" y="3815588"/>
                  <a:pt x="3779902" y="3863939"/>
                  <a:pt x="3778794" y="3912511"/>
                </a:cubicBezTo>
                <a:lnTo>
                  <a:pt x="3776324" y="4054010"/>
                </a:lnTo>
                <a:lnTo>
                  <a:pt x="3778601" y="4074733"/>
                </a:lnTo>
                <a:cubicBezTo>
                  <a:pt x="3822365" y="4336760"/>
                  <a:pt x="3765189" y="4482586"/>
                  <a:pt x="3778601" y="4644650"/>
                </a:cubicBezTo>
                <a:cubicBezTo>
                  <a:pt x="3781954" y="4685166"/>
                  <a:pt x="3782850" y="4718916"/>
                  <a:pt x="3782504" y="4749344"/>
                </a:cubicBezTo>
                <a:lnTo>
                  <a:pt x="3780512" y="4796832"/>
                </a:lnTo>
                <a:lnTo>
                  <a:pt x="3786260" y="4877451"/>
                </a:lnTo>
                <a:cubicBezTo>
                  <a:pt x="3786165" y="4918212"/>
                  <a:pt x="3784020" y="4964155"/>
                  <a:pt x="3781623" y="5015963"/>
                </a:cubicBezTo>
                <a:lnTo>
                  <a:pt x="3779076" y="5087925"/>
                </a:lnTo>
                <a:lnTo>
                  <a:pt x="3779599" y="5155456"/>
                </a:lnTo>
                <a:lnTo>
                  <a:pt x="3775907" y="5219073"/>
                </a:lnTo>
                <a:lnTo>
                  <a:pt x="3778601" y="5402640"/>
                </a:lnTo>
                <a:cubicBezTo>
                  <a:pt x="3780494" y="5441637"/>
                  <a:pt x="3781680" y="5475146"/>
                  <a:pt x="3782335" y="5504141"/>
                </a:cubicBezTo>
                <a:lnTo>
                  <a:pt x="3782798" y="5566951"/>
                </a:lnTo>
                <a:lnTo>
                  <a:pt x="3786885" y="5599303"/>
                </a:lnTo>
                <a:cubicBezTo>
                  <a:pt x="3799534" y="5776838"/>
                  <a:pt x="3769350" y="6111156"/>
                  <a:pt x="3778601" y="6291711"/>
                </a:cubicBezTo>
                <a:cubicBezTo>
                  <a:pt x="3687392" y="6306733"/>
                  <a:pt x="3632350" y="6304889"/>
                  <a:pt x="3574752" y="6300212"/>
                </a:cubicBezTo>
                <a:lnTo>
                  <a:pt x="3545837" y="6297718"/>
                </a:lnTo>
                <a:lnTo>
                  <a:pt x="3527963" y="6296834"/>
                </a:lnTo>
                <a:cubicBezTo>
                  <a:pt x="3482151" y="6294419"/>
                  <a:pt x="3430025" y="6291672"/>
                  <a:pt x="3355561" y="6291711"/>
                </a:cubicBezTo>
                <a:cubicBezTo>
                  <a:pt x="3304843" y="6293555"/>
                  <a:pt x="3262749" y="6292377"/>
                  <a:pt x="3225711" y="6290098"/>
                </a:cubicBezTo>
                <a:lnTo>
                  <a:pt x="3218247" y="6289525"/>
                </a:lnTo>
                <a:lnTo>
                  <a:pt x="3198550" y="6289212"/>
                </a:lnTo>
                <a:cubicBezTo>
                  <a:pt x="3144315" y="6287803"/>
                  <a:pt x="3088976" y="6286105"/>
                  <a:pt x="3034921" y="6284968"/>
                </a:cubicBezTo>
                <a:lnTo>
                  <a:pt x="2973802" y="6284626"/>
                </a:lnTo>
                <a:lnTo>
                  <a:pt x="2932520" y="6291711"/>
                </a:lnTo>
                <a:cubicBezTo>
                  <a:pt x="2893699" y="6300111"/>
                  <a:pt x="2847670" y="6301992"/>
                  <a:pt x="2797581" y="6300669"/>
                </a:cubicBezTo>
                <a:lnTo>
                  <a:pt x="2672392" y="6292599"/>
                </a:lnTo>
                <a:lnTo>
                  <a:pt x="2629726" y="6293120"/>
                </a:lnTo>
                <a:lnTo>
                  <a:pt x="2540544" y="6284698"/>
                </a:lnTo>
                <a:lnTo>
                  <a:pt x="2473475" y="6280786"/>
                </a:lnTo>
                <a:cubicBezTo>
                  <a:pt x="2419724" y="6279900"/>
                  <a:pt x="2368202" y="6282437"/>
                  <a:pt x="2322057" y="6291711"/>
                </a:cubicBezTo>
                <a:cubicBezTo>
                  <a:pt x="2275912" y="6300985"/>
                  <a:pt x="2236301" y="6305003"/>
                  <a:pt x="2199195" y="6305968"/>
                </a:cubicBezTo>
                <a:lnTo>
                  <a:pt x="2094190" y="6302012"/>
                </a:lnTo>
                <a:lnTo>
                  <a:pt x="2029724" y="6307766"/>
                </a:lnTo>
                <a:cubicBezTo>
                  <a:pt x="1971866" y="6308389"/>
                  <a:pt x="1916420" y="6305265"/>
                  <a:pt x="1864312" y="6301339"/>
                </a:cubicBezTo>
                <a:lnTo>
                  <a:pt x="1761307" y="6293375"/>
                </a:lnTo>
                <a:lnTo>
                  <a:pt x="1745972" y="6293782"/>
                </a:lnTo>
                <a:cubicBezTo>
                  <a:pt x="1699734" y="6294177"/>
                  <a:pt x="1664143" y="6292827"/>
                  <a:pt x="1633352" y="6291083"/>
                </a:cubicBezTo>
                <a:lnTo>
                  <a:pt x="1621369" y="6290324"/>
                </a:lnTo>
                <a:lnTo>
                  <a:pt x="1599140" y="6291711"/>
                </a:lnTo>
                <a:cubicBezTo>
                  <a:pt x="1564093" y="6296354"/>
                  <a:pt x="1527169" y="6296254"/>
                  <a:pt x="1488567" y="6294097"/>
                </a:cubicBezTo>
                <a:lnTo>
                  <a:pt x="1429716" y="6289243"/>
                </a:lnTo>
                <a:lnTo>
                  <a:pt x="1401008" y="6291711"/>
                </a:lnTo>
                <a:cubicBezTo>
                  <a:pt x="1314301" y="6301163"/>
                  <a:pt x="1222976" y="6299856"/>
                  <a:pt x="1127367" y="6296839"/>
                </a:cubicBezTo>
                <a:lnTo>
                  <a:pt x="1062601" y="6295730"/>
                </a:lnTo>
                <a:lnTo>
                  <a:pt x="964991" y="6305909"/>
                </a:lnTo>
                <a:cubicBezTo>
                  <a:pt x="833250" y="6307778"/>
                  <a:pt x="714190" y="6280255"/>
                  <a:pt x="603122" y="6291711"/>
                </a:cubicBezTo>
                <a:cubicBezTo>
                  <a:pt x="455032" y="6306986"/>
                  <a:pt x="261206" y="6260346"/>
                  <a:pt x="30143" y="6291711"/>
                </a:cubicBezTo>
                <a:cubicBezTo>
                  <a:pt x="-1198" y="6167281"/>
                  <a:pt x="7291" y="6044138"/>
                  <a:pt x="19371" y="5934598"/>
                </a:cubicBezTo>
                <a:lnTo>
                  <a:pt x="33559" y="5801663"/>
                </a:lnTo>
                <a:lnTo>
                  <a:pt x="30143" y="5784485"/>
                </a:lnTo>
                <a:cubicBezTo>
                  <a:pt x="7257" y="5691455"/>
                  <a:pt x="7506" y="5585492"/>
                  <a:pt x="13352" y="5476692"/>
                </a:cubicBezTo>
                <a:lnTo>
                  <a:pt x="21882" y="5346809"/>
                </a:lnTo>
                <a:lnTo>
                  <a:pt x="22064" y="5339439"/>
                </a:lnTo>
                <a:lnTo>
                  <a:pt x="29601" y="5166357"/>
                </a:lnTo>
                <a:lnTo>
                  <a:pt x="30143" y="5151877"/>
                </a:lnTo>
                <a:cubicBezTo>
                  <a:pt x="30018" y="5125783"/>
                  <a:pt x="30111" y="5102484"/>
                  <a:pt x="30346" y="5081409"/>
                </a:cubicBezTo>
                <a:lnTo>
                  <a:pt x="30433" y="5076663"/>
                </a:lnTo>
                <a:lnTo>
                  <a:pt x="30143" y="4963804"/>
                </a:lnTo>
                <a:cubicBezTo>
                  <a:pt x="27040" y="4910138"/>
                  <a:pt x="27067" y="4856021"/>
                  <a:pt x="28459" y="4800989"/>
                </a:cubicBezTo>
                <a:lnTo>
                  <a:pt x="30399" y="4750796"/>
                </a:lnTo>
                <a:lnTo>
                  <a:pt x="31514" y="4666872"/>
                </a:lnTo>
                <a:lnTo>
                  <a:pt x="34697" y="4639551"/>
                </a:lnTo>
                <a:lnTo>
                  <a:pt x="34963" y="4632686"/>
                </a:lnTo>
                <a:cubicBezTo>
                  <a:pt x="37318" y="4575362"/>
                  <a:pt x="39271" y="4516661"/>
                  <a:pt x="39056" y="4456118"/>
                </a:cubicBezTo>
                <a:lnTo>
                  <a:pt x="36996" y="4412759"/>
                </a:lnTo>
                <a:lnTo>
                  <a:pt x="30143" y="4388188"/>
                </a:lnTo>
                <a:cubicBezTo>
                  <a:pt x="7389" y="4328002"/>
                  <a:pt x="11492" y="4256950"/>
                  <a:pt x="19232" y="4188739"/>
                </a:cubicBezTo>
                <a:lnTo>
                  <a:pt x="23985" y="4147809"/>
                </a:lnTo>
                <a:lnTo>
                  <a:pt x="23690" y="4087290"/>
                </a:lnTo>
                <a:lnTo>
                  <a:pt x="29097" y="3984687"/>
                </a:lnTo>
                <a:lnTo>
                  <a:pt x="28035" y="3962690"/>
                </a:lnTo>
                <a:cubicBezTo>
                  <a:pt x="28525" y="3945828"/>
                  <a:pt x="30052" y="3926691"/>
                  <a:pt x="32148" y="3905387"/>
                </a:cubicBezTo>
                <a:lnTo>
                  <a:pt x="34754" y="3881032"/>
                </a:lnTo>
                <a:lnTo>
                  <a:pt x="39206" y="3802233"/>
                </a:lnTo>
                <a:cubicBezTo>
                  <a:pt x="39778" y="3763353"/>
                  <a:pt x="37619" y="3728800"/>
                  <a:pt x="30143" y="3698588"/>
                </a:cubicBezTo>
                <a:cubicBezTo>
                  <a:pt x="7714" y="3607954"/>
                  <a:pt x="33117" y="3482508"/>
                  <a:pt x="36579" y="3365983"/>
                </a:cubicBezTo>
                <a:lnTo>
                  <a:pt x="36510" y="3356621"/>
                </a:lnTo>
                <a:lnTo>
                  <a:pt x="30143" y="3311044"/>
                </a:lnTo>
                <a:cubicBezTo>
                  <a:pt x="14271" y="3224157"/>
                  <a:pt x="11445" y="3149243"/>
                  <a:pt x="14856" y="3082749"/>
                </a:cubicBezTo>
                <a:lnTo>
                  <a:pt x="22229" y="3005366"/>
                </a:lnTo>
                <a:lnTo>
                  <a:pt x="27244" y="2895198"/>
                </a:lnTo>
                <a:cubicBezTo>
                  <a:pt x="29143" y="2848776"/>
                  <a:pt x="30527" y="2799531"/>
                  <a:pt x="30143" y="2746826"/>
                </a:cubicBezTo>
                <a:lnTo>
                  <a:pt x="36784" y="2638240"/>
                </a:lnTo>
                <a:lnTo>
                  <a:pt x="30143" y="2615745"/>
                </a:lnTo>
                <a:cubicBezTo>
                  <a:pt x="-20952" y="2495890"/>
                  <a:pt x="17898" y="2340273"/>
                  <a:pt x="37923" y="2201958"/>
                </a:cubicBezTo>
                <a:lnTo>
                  <a:pt x="42734" y="2158379"/>
                </a:lnTo>
                <a:lnTo>
                  <a:pt x="30143" y="2114218"/>
                </a:lnTo>
                <a:cubicBezTo>
                  <a:pt x="2269" y="2040950"/>
                  <a:pt x="-2735" y="1972014"/>
                  <a:pt x="1162" y="1906697"/>
                </a:cubicBezTo>
                <a:lnTo>
                  <a:pt x="6289" y="1854885"/>
                </a:lnTo>
                <a:lnTo>
                  <a:pt x="8053" y="1809168"/>
                </a:lnTo>
                <a:cubicBezTo>
                  <a:pt x="9832" y="1790244"/>
                  <a:pt x="12470" y="1771472"/>
                  <a:pt x="15415" y="1752867"/>
                </a:cubicBezTo>
                <a:lnTo>
                  <a:pt x="30925" y="1652561"/>
                </a:lnTo>
                <a:lnTo>
                  <a:pt x="30143" y="1606992"/>
                </a:lnTo>
                <a:cubicBezTo>
                  <a:pt x="28397" y="1588584"/>
                  <a:pt x="27931" y="1568665"/>
                  <a:pt x="28348" y="1547550"/>
                </a:cubicBezTo>
                <a:lnTo>
                  <a:pt x="29206" y="1531212"/>
                </a:lnTo>
                <a:lnTo>
                  <a:pt x="23637" y="1487282"/>
                </a:lnTo>
                <a:cubicBezTo>
                  <a:pt x="16479" y="1367166"/>
                  <a:pt x="59638" y="1246041"/>
                  <a:pt x="30143" y="1156757"/>
                </a:cubicBezTo>
                <a:cubicBezTo>
                  <a:pt x="21716" y="1131248"/>
                  <a:pt x="18318" y="1090735"/>
                  <a:pt x="17757" y="1041370"/>
                </a:cubicBezTo>
                <a:lnTo>
                  <a:pt x="18463" y="985697"/>
                </a:lnTo>
                <a:lnTo>
                  <a:pt x="16239" y="975915"/>
                </a:lnTo>
                <a:cubicBezTo>
                  <a:pt x="13541" y="957312"/>
                  <a:pt x="12597" y="940330"/>
                  <a:pt x="12862" y="924477"/>
                </a:cubicBezTo>
                <a:lnTo>
                  <a:pt x="23640" y="845857"/>
                </a:lnTo>
                <a:lnTo>
                  <a:pt x="30907" y="688163"/>
                </a:lnTo>
                <a:lnTo>
                  <a:pt x="31375" y="662715"/>
                </a:lnTo>
                <a:lnTo>
                  <a:pt x="30143" y="655230"/>
                </a:lnTo>
                <a:cubicBezTo>
                  <a:pt x="20345" y="615334"/>
                  <a:pt x="17924" y="569960"/>
                  <a:pt x="19185" y="520814"/>
                </a:cubicBezTo>
                <a:lnTo>
                  <a:pt x="26662" y="415314"/>
                </a:lnTo>
                <a:lnTo>
                  <a:pt x="25635" y="383217"/>
                </a:lnTo>
                <a:cubicBezTo>
                  <a:pt x="25461" y="243905"/>
                  <a:pt x="35455" y="113017"/>
                  <a:pt x="30143" y="22622"/>
                </a:cubicBezTo>
                <a:cubicBezTo>
                  <a:pt x="90096" y="13526"/>
                  <a:pt x="146841" y="12585"/>
                  <a:pt x="200495" y="15390"/>
                </a:cubicBezTo>
                <a:lnTo>
                  <a:pt x="324102" y="27794"/>
                </a:lnTo>
                <a:lnTo>
                  <a:pt x="329634" y="27979"/>
                </a:lnTo>
                <a:cubicBezTo>
                  <a:pt x="398332" y="30204"/>
                  <a:pt x="468106" y="31425"/>
                  <a:pt x="551798" y="27886"/>
                </a:cubicBezTo>
                <a:lnTo>
                  <a:pt x="592464" y="25476"/>
                </a:lnTo>
                <a:lnTo>
                  <a:pt x="603122" y="22622"/>
                </a:lnTo>
                <a:cubicBezTo>
                  <a:pt x="639294" y="8191"/>
                  <a:pt x="679641" y="1916"/>
                  <a:pt x="723201" y="386"/>
                </a:cubicBezTo>
                <a:close/>
              </a:path>
            </a:pathLst>
          </a:custGeom>
        </p:spPr>
      </p:pic>
      <p:graphicFrame>
        <p:nvGraphicFramePr>
          <p:cNvPr id="6" name="Inhaltsplatzhalter 2">
            <a:extLst>
              <a:ext uri="{FF2B5EF4-FFF2-40B4-BE49-F238E27FC236}">
                <a16:creationId xmlns:a16="http://schemas.microsoft.com/office/drawing/2014/main" id="{47FD4C24-94B0-CC16-596E-D84749A008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1894452"/>
              </p:ext>
            </p:extLst>
          </p:nvPr>
        </p:nvGraphicFramePr>
        <p:xfrm>
          <a:off x="5141438" y="1280043"/>
          <a:ext cx="6713552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934084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63C169-1657-4677-88F9-45FD0F3CB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678" y="-18392"/>
            <a:ext cx="11882722" cy="1278115"/>
          </a:xfrm>
        </p:spPr>
        <p:txBody>
          <a:bodyPr>
            <a:normAutofit fontScale="90000"/>
          </a:bodyPr>
          <a:lstStyle/>
          <a:p>
            <a:r>
              <a:rPr lang="it-CH" sz="4800" b="1" noProof="0" dirty="0">
                <a:latin typeface="Arial" panose="020B0604020202020204" pitchFamily="34" charset="0"/>
                <a:cs typeface="Arial" panose="020B0604020202020204" pitchFamily="34" charset="0"/>
              </a:rPr>
              <a:t>Protezione dal calore con gilet a raffreddamento evaporativo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7" name="Freihand 16">
                <a:extLst>
                  <a:ext uri="{FF2B5EF4-FFF2-40B4-BE49-F238E27FC236}">
                    <a16:creationId xmlns:a16="http://schemas.microsoft.com/office/drawing/2014/main" id="{41D3D385-6D38-B60D-13A8-DAED4F383353}"/>
                  </a:ext>
                </a:extLst>
              </p14:cNvPr>
              <p14:cNvContentPartPr>
                <a14:cpLocks xmlns:a14="http://schemas.microsoft.com/office/drawing/2010/main"/>
              </p14:cNvContentPartPr>
              <p14:nvPr/>
            </p14:nvContentPartPr>
            <p14:xfrm>
              <a:off x="337010" y="1187723"/>
              <a:ext cx="11736000" cy="72000"/>
            </p14:xfrm>
          </p:contentPart>
        </mc:Choice>
        <mc:Fallback xmlns="">
          <p:pic>
            <p:nvPicPr>
              <p:cNvPr id="17" name="Freihand 16">
                <a:extLst>
                  <a:ext uri="{FF2B5EF4-FFF2-40B4-BE49-F238E27FC236}">
                    <a16:creationId xmlns:a16="http://schemas.microsoft.com/office/drawing/2014/main" id="{41D3D385-6D38-B60D-13A8-DAED4F383353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5850" y="1165514"/>
                <a:ext cx="11757601" cy="115701"/>
              </a:xfrm>
              <a:prstGeom prst="rect">
                <a:avLst/>
              </a:prstGeom>
            </p:spPr>
          </p:pic>
        </mc:Fallback>
      </mc:AlternateContent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8A978974-DF2D-98A0-3BE8-EE81A668BD44}"/>
              </a:ext>
            </a:extLst>
          </p:cNvPr>
          <p:cNvSpPr txBox="1">
            <a:spLocks/>
          </p:cNvSpPr>
          <p:nvPr/>
        </p:nvSpPr>
        <p:spPr>
          <a:xfrm>
            <a:off x="207678" y="1614116"/>
            <a:ext cx="6713552" cy="447172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CH" sz="1800" dirty="0">
                <a:latin typeface="Arial" panose="020B0604020202020204" pitchFamily="34" charset="0"/>
                <a:cs typeface="Arial" panose="020B0604020202020204" pitchFamily="34" charset="0"/>
              </a:rPr>
              <a:t>I gilet a raffreddamento evaporativo con inserto in tessuto non tessuto aiutano ad abbassare la temperatura corporea </a:t>
            </a:r>
          </a:p>
          <a:p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CH" sz="1800" dirty="0">
                <a:latin typeface="Arial" panose="020B0604020202020204" pitchFamily="34" charset="0"/>
                <a:cs typeface="Arial" panose="020B0604020202020204" pitchFamily="34" charset="0"/>
              </a:rPr>
              <a:t>Sfilare il gilet quando si inizia ad avvertire freddo, in quanto potrebbero insorgere disturbi muscolo-scheletrici</a:t>
            </a:r>
          </a:p>
          <a:p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CH" sz="1800" dirty="0">
                <a:latin typeface="Arial" panose="020B0604020202020204" pitchFamily="34" charset="0"/>
                <a:cs typeface="Arial" panose="020B0604020202020204" pitchFamily="34" charset="0"/>
              </a:rPr>
              <a:t>Portare con sé una t-shirt di ricambio da indossare quando si lavora all’ombra e potrebbe quindi fare più freddo </a:t>
            </a:r>
          </a:p>
          <a:p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CH" sz="1800" dirty="0">
                <a:latin typeface="Arial" panose="020B0604020202020204" pitchFamily="34" charset="0"/>
                <a:cs typeface="Arial" panose="020B0604020202020204" pitchFamily="34" charset="0"/>
              </a:rPr>
              <a:t>Usare solo gilet a raffreddamento funzionanti attivati con la corrente d’aria </a:t>
            </a:r>
          </a:p>
          <a:p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CH" sz="1800" dirty="0">
                <a:latin typeface="Arial" panose="020B0604020202020204" pitchFamily="34" charset="0"/>
                <a:cs typeface="Arial" panose="020B0604020202020204" pitchFamily="34" charset="0"/>
              </a:rPr>
              <a:t>Altri DPI per tutte le altre misure adottate per la protezione solare</a:t>
            </a:r>
          </a:p>
          <a:p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/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 7" descr="Ein Bild, das Kleidung, Weste, Rettungsweste, gelb enthält.&#10;&#10;Automatisch generierte Beschreibung">
            <a:extLst>
              <a:ext uri="{FF2B5EF4-FFF2-40B4-BE49-F238E27FC236}">
                <a16:creationId xmlns:a16="http://schemas.microsoft.com/office/drawing/2014/main" id="{3BF005E4-246B-D049-E0E2-A2C7A12E3B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7513098" y="1766593"/>
            <a:ext cx="4374102" cy="454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587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F5419077-FBEE-4C1F-A374-BAC7968544D3}"/>
              </a:ext>
            </a:extLst>
          </p:cNvPr>
          <p:cNvSpPr txBox="1">
            <a:spLocks/>
          </p:cNvSpPr>
          <p:nvPr/>
        </p:nvSpPr>
        <p:spPr>
          <a:xfrm>
            <a:off x="217838" y="1634882"/>
            <a:ext cx="6976387" cy="411917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CH" sz="1800">
                <a:latin typeface="Arial" panose="020B0604020202020204" pitchFamily="34" charset="0"/>
                <a:cs typeface="Arial" panose="020B0604020202020204" pitchFamily="34" charset="0"/>
              </a:rPr>
              <a:t>Esistono quattro tipi diversi di gilet a raffreddamento</a:t>
            </a:r>
          </a:p>
          <a:p>
            <a:pPr lvl="1"/>
            <a:r>
              <a:rPr lang="it-CH" sz="1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Gilet a ventilazione </a:t>
            </a:r>
          </a:p>
          <a:p>
            <a:pPr lvl="1"/>
            <a:r>
              <a:rPr lang="it-CH" sz="1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Gilet con ghiaccio o gel</a:t>
            </a:r>
          </a:p>
          <a:p>
            <a:pPr lvl="1"/>
            <a:r>
              <a:rPr lang="it-CH" sz="1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Gilet PCM</a:t>
            </a:r>
          </a:p>
          <a:p>
            <a:pPr lvl="1"/>
            <a:r>
              <a:rPr lang="it-CH" sz="1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Gilet a raffreddamento evaporativo</a:t>
            </a:r>
          </a:p>
          <a:p>
            <a:pPr lvl="1"/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CH" sz="1800">
                <a:latin typeface="Arial" panose="020B0604020202020204" pitchFamily="34" charset="0"/>
                <a:cs typeface="Arial" panose="020B0604020202020204" pitchFamily="34" charset="0"/>
              </a:rPr>
              <a:t>Il vantaggio dei gilet a raffreddamento evaporativo è che si attivano con l’acqua. Gli altri tre sistemi funzionano con sostanze chimiche</a:t>
            </a:r>
          </a:p>
          <a:p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CH" sz="1800">
                <a:latin typeface="Arial" panose="020B0604020202020204" pitchFamily="34" charset="0"/>
                <a:cs typeface="Arial" panose="020B0604020202020204" pitchFamily="34" charset="0"/>
              </a:rPr>
              <a:t>Fare attenzione alle indicazioni fornite dal produttore</a:t>
            </a:r>
          </a:p>
          <a:p>
            <a:r>
              <a:rPr lang="it-CH" sz="180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it-CH" sz="1800">
                <a:latin typeface="Arial" panose="020B0604020202020204" pitchFamily="34" charset="0"/>
                <a:cs typeface="Arial" panose="020B0604020202020204" pitchFamily="34" charset="0"/>
              </a:rPr>
              <a:t>Holzbau Vital sovvenziona solo i gilet a raffreddamento evaporativo</a:t>
            </a:r>
          </a:p>
          <a:p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de-CH" sz="1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de-CH" sz="1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de-CH" sz="1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de-CH" sz="1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>
              <a:buNone/>
            </a:pPr>
            <a:endParaRPr lang="de-CH" sz="1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>
              <a:buNone/>
            </a:pPr>
            <a:endParaRPr lang="de-CH" sz="1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/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1C854991-72EE-5D04-6CB8-55A8F3440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838" y="-18392"/>
            <a:ext cx="11882722" cy="1495425"/>
          </a:xfrm>
        </p:spPr>
        <p:txBody>
          <a:bodyPr>
            <a:normAutofit/>
          </a:bodyPr>
          <a:lstStyle/>
          <a:p>
            <a:r>
              <a:rPr lang="it-CH" b="1" noProof="0">
                <a:latin typeface="Arial" panose="020B0604020202020204" pitchFamily="34" charset="0"/>
                <a:cs typeface="Arial" panose="020B0604020202020204" pitchFamily="34" charset="0"/>
              </a:rPr>
              <a:t>Protezione dal calore con i gilet a raffreddamento evaporativo</a:t>
            </a:r>
          </a:p>
        </p:txBody>
      </p:sp>
      <p:pic>
        <p:nvPicPr>
          <p:cNvPr id="8" name="Grafik 7" descr="Ein Bild, das Kleidung, Weste, Rettungsweste, gelb enthält.&#10;&#10;Automatisch generierte Beschreibung">
            <a:extLst>
              <a:ext uri="{FF2B5EF4-FFF2-40B4-BE49-F238E27FC236}">
                <a16:creationId xmlns:a16="http://schemas.microsoft.com/office/drawing/2014/main" id="{123A57A7-464A-CB71-2EF0-5E1F598CFE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7513098" y="1766593"/>
            <a:ext cx="4374102" cy="454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596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C17DE74-01C9-4859-B65A-85CF999E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68C0432-0E90-4CC1-8CD3-D44A90DF0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chemeClr val="accent2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063C169-1657-4677-88F9-45FD0F3CB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" y="55781"/>
            <a:ext cx="11521440" cy="1348065"/>
          </a:xfrm>
        </p:spPr>
        <p:txBody>
          <a:bodyPr>
            <a:normAutofit/>
          </a:bodyPr>
          <a:lstStyle/>
          <a:p>
            <a:pPr algn="ctr"/>
            <a:r>
              <a:rPr lang="it-CH" sz="4800" b="1" noProof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Informazioni utili sull’ozono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CDEB4B9-6C47-4D1E-97C4-2D7515B0046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35280" y="2586788"/>
            <a:ext cx="11521440" cy="3844491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it-CH" sz="1800" noProof="0">
                <a:latin typeface="Arial" panose="020B0604020202020204" pitchFamily="34" charset="0"/>
                <a:cs typeface="Arial" panose="020B0604020202020204" pitchFamily="34" charset="0"/>
              </a:rPr>
              <a:t>L’ozono si forma quando l’intensità della radiazione solare è molto elevata.</a:t>
            </a:r>
          </a:p>
          <a:p>
            <a:endParaRPr lang="de-CH" sz="10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CH" sz="1800" noProof="0">
                <a:latin typeface="Arial" panose="020B0604020202020204" pitchFamily="34" charset="0"/>
                <a:cs typeface="Arial" panose="020B0604020202020204" pitchFamily="34" charset="0"/>
              </a:rPr>
              <a:t>L’ozono troposferico agisce come gas irritante che causa soprattutto disturbi quali irritazioni oculari, bruciore e gola irritata, insufficienze respiratorie e mal di testa.</a:t>
            </a:r>
          </a:p>
          <a:p>
            <a:endParaRPr lang="de-CH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CH" sz="1800" noProof="0">
                <a:latin typeface="Arial" panose="020B0604020202020204" pitchFamily="34" charset="0"/>
                <a:cs typeface="Arial" panose="020B0604020202020204" pitchFamily="34" charset="0"/>
              </a:rPr>
              <a:t>Le concentrazioni di ozono più elevate si misurano con temperature estive e forti radiazioni solari nelle ore pomeridiane (dalle 16.00 alle 18.00 circa).</a:t>
            </a:r>
          </a:p>
          <a:p>
            <a:endParaRPr lang="de-CH" sz="10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CH" sz="1800" noProof="0">
                <a:latin typeface="Arial" panose="020B0604020202020204" pitchFamily="34" charset="0"/>
                <a:cs typeface="Arial" panose="020B0604020202020204" pitchFamily="34" charset="0"/>
              </a:rPr>
              <a:t>Nelle aree rurali si misurano spesso valori di ozono superiori rispetto alle aree urbane.</a:t>
            </a:r>
          </a:p>
          <a:p>
            <a:endParaRPr lang="de-CH" sz="10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CH" sz="1800" noProof="0">
                <a:latin typeface="Arial" panose="020B0604020202020204" pitchFamily="34" charset="0"/>
                <a:cs typeface="Arial" panose="020B0604020202020204" pitchFamily="34" charset="0"/>
              </a:rPr>
              <a:t>Solitamente all’interno degli edifici la concentrazione di ozono è inferiore rispetto all’esterno.</a:t>
            </a:r>
          </a:p>
          <a:p>
            <a:endParaRPr lang="de-CH" sz="10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CH" sz="1800" noProof="0">
                <a:latin typeface="Arial" panose="020B0604020202020204" pitchFamily="34" charset="0"/>
                <a:cs typeface="Arial" panose="020B0604020202020204" pitchFamily="34" charset="0"/>
              </a:rPr>
              <a:t>Maggiore è l’attività fisica, più acuti possono essere i sintomi.</a:t>
            </a:r>
          </a:p>
          <a:p>
            <a:endParaRPr lang="de-CH" sz="1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270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3C55CD5-B924-2D3B-46B9-A674799865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35" r="8528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FD5D0DB-98CD-4633-B706-98AF0162C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4010" y="263525"/>
            <a:ext cx="6643190" cy="152898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CH" b="1" noProof="0">
                <a:latin typeface="Arial" panose="020B0604020202020204" pitchFamily="34" charset="0"/>
                <a:cs typeface="Arial" panose="020B0604020202020204" pitchFamily="34" charset="0"/>
              </a:rPr>
              <a:t>Prevenzione legata allo smog estivo e all’ozono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F5419077-FBEE-4C1F-A374-BAC7968544D3}"/>
              </a:ext>
            </a:extLst>
          </p:cNvPr>
          <p:cNvSpPr txBox="1">
            <a:spLocks/>
          </p:cNvSpPr>
          <p:nvPr/>
        </p:nvSpPr>
        <p:spPr>
          <a:xfrm>
            <a:off x="5244010" y="1984909"/>
            <a:ext cx="6643190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CH" sz="1800">
                <a:latin typeface="Arial" panose="020B0604020202020204" pitchFamily="34" charset="0"/>
                <a:cs typeface="Arial" panose="020B0604020202020204" pitchFamily="34" charset="0"/>
              </a:rPr>
              <a:t>Nelle giornate estive a rischio di ozono spostare possibilmente i lavori che prevedono un intenso sforzo fisico alle prime ore del mattino.</a:t>
            </a:r>
          </a:p>
          <a:p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CH" sz="1800">
                <a:latin typeface="Arial" panose="020B0604020202020204" pitchFamily="34" charset="0"/>
                <a:cs typeface="Arial" panose="020B0604020202020204" pitchFamily="34" charset="0"/>
              </a:rPr>
              <a:t>Si raccomanda anche di eseguire i lavori al pomeriggio all’interno di edifici o locali in cui la concentrazione di ozono è solitamente più bassa che all’aperto.</a:t>
            </a:r>
          </a:p>
        </p:txBody>
      </p:sp>
    </p:spTree>
    <p:extLst>
      <p:ext uri="{BB962C8B-B14F-4D97-AF65-F5344CB8AC3E}">
        <p14:creationId xmlns:p14="http://schemas.microsoft.com/office/powerpoint/2010/main" val="20949283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9E9D21-CF89-4FD7-9318-C57B3B5C8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8735"/>
            <a:ext cx="10515600" cy="1325563"/>
          </a:xfrm>
        </p:spPr>
        <p:txBody>
          <a:bodyPr>
            <a:normAutofit/>
          </a:bodyPr>
          <a:lstStyle/>
          <a:p>
            <a:r>
              <a:rPr lang="it-CH" sz="4800" noProof="0"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00C003-DBC7-4429-BF2C-AC2F59819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360" y="16224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CH" sz="2000" noProof="0" dirty="0">
                <a:hlinkClick r:id="rId2"/>
              </a:rPr>
              <a:t>Link al test Protezione dal sole e dal calore</a:t>
            </a:r>
            <a:endParaRPr lang="it-CH" sz="2000" noProof="0" dirty="0">
              <a:hlinkClick r:id="rId3"/>
            </a:endParaRPr>
          </a:p>
          <a:p>
            <a:pPr marL="0" indent="0">
              <a:buNone/>
            </a:pPr>
            <a:endParaRPr lang="de-CH" sz="2000" noProof="0" dirty="0"/>
          </a:p>
          <a:p>
            <a:pPr marL="0" indent="0">
              <a:buNone/>
            </a:pPr>
            <a:endParaRPr lang="de-CH" sz="2000" noProof="0" dirty="0"/>
          </a:p>
          <a:p>
            <a:pPr marL="0" indent="0">
              <a:buNone/>
            </a:pPr>
            <a:endParaRPr lang="de-CH" sz="2000" noProof="0" dirty="0"/>
          </a:p>
          <a:p>
            <a:pPr marL="0" indent="0">
              <a:buNone/>
            </a:pPr>
            <a:endParaRPr lang="de-CH" sz="2000" noProof="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1D01719-B4AA-4BC6-CBD5-467830D42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040" y="2266471"/>
            <a:ext cx="3425890" cy="3425890"/>
          </a:xfrm>
          <a:prstGeom prst="rect">
            <a:avLst/>
          </a:prstGeom>
        </p:spPr>
      </p:pic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ECE7B790-312F-13DE-3D75-7D71B52343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3824489"/>
              </p:ext>
            </p:extLst>
          </p:nvPr>
        </p:nvGraphicFramePr>
        <p:xfrm>
          <a:off x="7430072" y="133467"/>
          <a:ext cx="4657969" cy="65910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5667162" imgH="8020050" progId="Acrobat.Document.DC">
                  <p:embed/>
                </p:oleObj>
              </mc:Choice>
              <mc:Fallback>
                <p:oleObj name="Acrobat Document" r:id="rId5" imgW="5667162" imgH="8020050" progId="Acrobat.Document.DC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F2EF6386-7D40-BF6A-A79E-0D142A0784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430072" y="133467"/>
                        <a:ext cx="4657969" cy="65910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15612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63C169-1657-4677-88F9-45FD0F3CB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55" y="-18392"/>
            <a:ext cx="11909245" cy="1196839"/>
          </a:xfrm>
        </p:spPr>
        <p:txBody>
          <a:bodyPr>
            <a:normAutofit fontScale="90000"/>
          </a:bodyPr>
          <a:lstStyle/>
          <a:p>
            <a:r>
              <a:rPr lang="it-CH" sz="4800" b="1" noProof="0" dirty="0">
                <a:latin typeface="Arial" panose="020B0604020202020204" pitchFamily="34" charset="0"/>
                <a:cs typeface="Arial" panose="020B0604020202020204" pitchFamily="34" charset="0"/>
              </a:rPr>
              <a:t>Da buon professionista, proteggiti dagli UV!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7" name="Freihand 16">
                <a:extLst>
                  <a:ext uri="{FF2B5EF4-FFF2-40B4-BE49-F238E27FC236}">
                    <a16:creationId xmlns:a16="http://schemas.microsoft.com/office/drawing/2014/main" id="{41D3D385-6D38-B60D-13A8-DAED4F383353}"/>
                  </a:ext>
                </a:extLst>
              </p14:cNvPr>
              <p14:cNvContentPartPr>
                <a14:cpLocks xmlns:a14="http://schemas.microsoft.com/office/drawing/2010/main"/>
              </p14:cNvContentPartPr>
              <p14:nvPr/>
            </p14:nvContentPartPr>
            <p14:xfrm>
              <a:off x="337010" y="1187723"/>
              <a:ext cx="11736000" cy="72000"/>
            </p14:xfrm>
          </p:contentPart>
        </mc:Choice>
        <mc:Fallback xmlns="">
          <p:pic>
            <p:nvPicPr>
              <p:cNvPr id="17" name="Freihand 16">
                <a:extLst>
                  <a:ext uri="{FF2B5EF4-FFF2-40B4-BE49-F238E27FC236}">
                    <a16:creationId xmlns:a16="http://schemas.microsoft.com/office/drawing/2014/main" id="{41D3D385-6D38-B60D-13A8-DAED4F383353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5850" y="1165514"/>
                <a:ext cx="11757601" cy="115701"/>
              </a:xfrm>
              <a:prstGeom prst="rect">
                <a:avLst/>
              </a:prstGeom>
            </p:spPr>
          </p:pic>
        </mc:Fallback>
      </mc:AlternateContent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66EFD49-6243-6DAF-073B-F839BD3D5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570" y="1949396"/>
            <a:ext cx="6713552" cy="411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it-CH" sz="3200" noProof="0">
                <a:latin typeface="Arial" panose="020B0604020202020204" pitchFamily="34" charset="0"/>
                <a:cs typeface="Arial" panose="020B0604020202020204" pitchFamily="34" charset="0"/>
              </a:rPr>
              <a:t>Buon proseguimento e restate in salute!</a:t>
            </a:r>
          </a:p>
          <a:p>
            <a:pPr marL="0" indent="0">
              <a:buNone/>
            </a:pPr>
            <a:endParaRPr lang="de-CH" sz="32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it-CH" sz="3200" noProof="0">
                <a:latin typeface="Arial" panose="020B0604020202020204" pitchFamily="34" charset="0"/>
                <a:cs typeface="Arial" panose="020B0604020202020204" pitchFamily="34" charset="0"/>
              </a:rPr>
              <a:t>Nome azienda</a:t>
            </a:r>
          </a:p>
        </p:txBody>
      </p:sp>
      <p:pic>
        <p:nvPicPr>
          <p:cNvPr id="4" name="Grafik 3" descr="Ein Bild, das Blume enthält.&#10;&#10;Automatisch generierte Beschreibung">
            <a:extLst>
              <a:ext uri="{FF2B5EF4-FFF2-40B4-BE49-F238E27FC236}">
                <a16:creationId xmlns:a16="http://schemas.microsoft.com/office/drawing/2014/main" id="{A5A9B7D9-B067-F5F1-4F30-E2DB95E734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6082" y="1648123"/>
            <a:ext cx="4704558" cy="489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907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063C169-1657-4677-88F9-45FD0F3CB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668" y="-28939"/>
            <a:ext cx="7926322" cy="1149703"/>
          </a:xfrm>
        </p:spPr>
        <p:txBody>
          <a:bodyPr>
            <a:normAutofit fontScale="90000"/>
          </a:bodyPr>
          <a:lstStyle/>
          <a:p>
            <a:r>
              <a:rPr lang="it-CH" sz="4800" b="1" noProof="0" dirty="0">
                <a:latin typeface="Arial" panose="020B0604020202020204" pitchFamily="34" charset="0"/>
                <a:cs typeface="Arial" panose="020B0604020202020204" pitchFamily="34" charset="0"/>
              </a:rPr>
              <a:t>Informazioni utili sulla protezione dal sole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CDEB4B9-6C47-4D1E-97C4-2D7515B0046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07668" y="1871932"/>
            <a:ext cx="7573895" cy="3323588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it-CH" sz="1600" b="0" i="0" u="none" strike="noStrike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Per proteggersi al meglio dai raggi UV è necessario un abbigliamento adeguato e, nei mesi estivi più caldi, un copricapo con visiera e protezione per la nuca.</a:t>
            </a:r>
          </a:p>
          <a:p>
            <a:r>
              <a:rPr lang="it-CH" sz="1600" b="0" i="0" u="none" strike="noStrike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In Svizzera il tumore cutaneo colpisce in media tre persone al giorno tra quelle che svolgono regolarmente lavori all’aperto.</a:t>
            </a:r>
          </a:p>
          <a:p>
            <a:r>
              <a:rPr lang="it-CH" sz="1600" b="0" i="0" u="none" strike="noStrike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Le zone corporee più colpite sono quelle che più restano esposte al sole: labbra, fronte, naso, guance, orecchie e, tra le più ricorrenti, la nuca.</a:t>
            </a:r>
          </a:p>
          <a:p>
            <a:r>
              <a:rPr lang="it-CH" sz="1600" b="0" i="0" u="none" strike="noStrike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I raggi UV sono dannosi per la pelle anche in presenza di parziale nuvolosità e temperature fresche.</a:t>
            </a:r>
          </a:p>
          <a:p>
            <a:r>
              <a:rPr lang="it-CH" sz="1600" b="0" i="0" u="none" strike="noStrike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Da aprile a settembre i raggi UV sono molto intensi, soprattutto nei mesi di giugno e luglio.</a:t>
            </a:r>
          </a:p>
          <a:p>
            <a:r>
              <a:rPr lang="it-CH" sz="1600" b="0" i="0" u="none" strike="noStrike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Nelle zone ad alta quota e in presenza di neve o altre superfici riflettenti, l’effetto dei raggi solari è maggiore, rendendo pertanto necessaria l’adozione di misure di protezione durante tutto il corso dell’anno.</a:t>
            </a:r>
          </a:p>
          <a:p>
            <a:r>
              <a:rPr lang="it-CH" sz="1600" b="0" i="0" u="none" strike="noStrike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La pelle registra tutto, specialmente le scottature.</a:t>
            </a:r>
          </a:p>
          <a:p>
            <a:r>
              <a:rPr lang="it-CH" sz="1600" b="0" i="0" u="none" strike="noStrike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Chi lavora all’aperto si espone a una quantità di raggi UV fino a oltre due volte superiore rispetto ai momenti di svago o di vacanza.</a:t>
            </a:r>
          </a:p>
          <a:p>
            <a:r>
              <a:rPr lang="it-CH" sz="1600" b="0" i="0" u="none" strike="noStrike" baseline="0" noProof="0" dirty="0">
                <a:latin typeface="Arial" panose="020B0604020202020204" pitchFamily="34" charset="0"/>
                <a:cs typeface="Arial" panose="020B0604020202020204" pitchFamily="34" charset="0"/>
              </a:rPr>
              <a:t>I raggi UV possono provocare patologie come il tumore cutaneo e la cataratta.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3D71193-B795-3037-6F56-8E8EA1404F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47" r="19745" b="-2"/>
          <a:stretch/>
        </p:blipFill>
        <p:spPr>
          <a:xfrm>
            <a:off x="8239124" y="1273516"/>
            <a:ext cx="3663278" cy="5032033"/>
          </a:xfrm>
          <a:prstGeom prst="rect">
            <a:avLst/>
          </a:prstGeom>
          <a:effectLst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7" name="Freihand 16">
                <a:extLst>
                  <a:ext uri="{FF2B5EF4-FFF2-40B4-BE49-F238E27FC236}">
                    <a16:creationId xmlns:a16="http://schemas.microsoft.com/office/drawing/2014/main" id="{41D3D385-6D38-B60D-13A8-DAED4F383353}"/>
                  </a:ext>
                </a:extLst>
              </p14:cNvPr>
              <p14:cNvContentPartPr/>
              <p14:nvPr/>
            </p14:nvContentPartPr>
            <p14:xfrm>
              <a:off x="381001" y="1120764"/>
              <a:ext cx="7776000" cy="72000"/>
            </p14:xfrm>
          </p:contentPart>
        </mc:Choice>
        <mc:Fallback xmlns="">
          <p:pic>
            <p:nvPicPr>
              <p:cNvPr id="17" name="Freihand 16">
                <a:extLst>
                  <a:ext uri="{FF2B5EF4-FFF2-40B4-BE49-F238E27FC236}">
                    <a16:creationId xmlns:a16="http://schemas.microsoft.com/office/drawing/2014/main" id="{41D3D385-6D38-B60D-13A8-DAED4F38335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9840" y="1098555"/>
                <a:ext cx="7797961" cy="11570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48475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C08466C-D22D-4FEA-80D1-141B43E3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15" y="-23808"/>
            <a:ext cx="6002110" cy="1495425"/>
          </a:xfrm>
        </p:spPr>
        <p:txBody>
          <a:bodyPr>
            <a:normAutofit/>
          </a:bodyPr>
          <a:lstStyle/>
          <a:p>
            <a:r>
              <a:rPr lang="it-CH" b="1" noProof="0">
                <a:latin typeface="Arial" panose="020B0604020202020204" pitchFamily="34" charset="0"/>
                <a:cs typeface="Arial" panose="020B0604020202020204" pitchFamily="34" charset="0"/>
              </a:rPr>
              <a:t>Protezione solare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0A17DEA-17BE-4064-8FD6-13B5A4356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715" y="1471617"/>
            <a:ext cx="6573660" cy="4329109"/>
          </a:xfrm>
        </p:spPr>
        <p:txBody>
          <a:bodyPr>
            <a:noAutofit/>
          </a:bodyPr>
          <a:lstStyle/>
          <a:p>
            <a:r>
              <a:rPr lang="it-CH" sz="1800" b="0" i="0" u="none" strike="noStrike" baseline="0" noProof="0">
                <a:latin typeface="Arial" panose="020B0604020202020204" pitchFamily="34" charset="0"/>
                <a:cs typeface="Arial" panose="020B0604020202020204" pitchFamily="34" charset="0"/>
              </a:rPr>
              <a:t>Indossare indumenti a protezione della pelle: almeno una T-shirt a trama fitta, preferibilmente a maniche lunghe.</a:t>
            </a:r>
          </a:p>
          <a:p>
            <a:r>
              <a:rPr lang="it-CH" sz="1800" b="0" i="0" u="none" strike="noStrike" baseline="0" noProof="0">
                <a:latin typeface="Arial" panose="020B0604020202020204" pitchFamily="34" charset="0"/>
                <a:cs typeface="Arial" panose="020B0604020202020204" pitchFamily="34" charset="0"/>
              </a:rPr>
              <a:t>Utilizzare occhiali da sole o di protezione con filtro UV.</a:t>
            </a:r>
          </a:p>
          <a:p>
            <a:r>
              <a:rPr lang="it-CH" sz="1800" b="0" i="0" u="none" strike="noStrike" baseline="0" noProof="0">
                <a:latin typeface="Arial" panose="020B0604020202020204" pitchFamily="34" charset="0"/>
                <a:cs typeface="Arial" panose="020B0604020202020204" pitchFamily="34" charset="0"/>
              </a:rPr>
              <a:t>Come misura aggiuntiva, almeno da aprile a settembre, applicare più volte al giorno una quantità abbondante di crema solare (con grado di protezione minimo SPF 30, ma consigliabile SPF 50).</a:t>
            </a:r>
          </a:p>
          <a:p>
            <a:r>
              <a:rPr lang="it-CH" sz="1800" b="0" i="0" u="none" strike="noStrike" baseline="0" noProof="0">
                <a:latin typeface="Arial" panose="020B0604020202020204" pitchFamily="34" charset="0"/>
                <a:cs typeface="Arial" panose="020B0604020202020204" pitchFamily="34" charset="0"/>
              </a:rPr>
              <a:t>Tra le ore 11.00 e le 15.00, quando il sole è più forte, assicurarsi di adottare una protezione solare sufficiente e, se possibile, lavorare all’ombra.</a:t>
            </a:r>
          </a:p>
          <a:p>
            <a:r>
              <a:rPr lang="it-CH" sz="1800" b="0" i="0" u="none" strike="noStrike" baseline="0" noProof="0">
                <a:latin typeface="Arial" panose="020B0604020202020204" pitchFamily="34" charset="0"/>
                <a:cs typeface="Arial" panose="020B0604020202020204" pitchFamily="34" charset="0"/>
              </a:rPr>
              <a:t>Le parti del corpo più esposte sono la testa e la nuca. Almeno nei mesi di giugno e luglio, indossare una visiera e una protezione per la nuca.</a:t>
            </a:r>
          </a:p>
          <a:p>
            <a:r>
              <a:rPr lang="it-CH" sz="1800" b="0" i="0" u="none" strike="noStrike" baseline="0" noProof="0">
                <a:latin typeface="Arial" panose="020B0604020202020204" pitchFamily="34" charset="0"/>
                <a:cs typeface="Arial" panose="020B0604020202020204" pitchFamily="34" charset="0"/>
              </a:rPr>
              <a:t>Ove possibile, ombreggiare i posti di lavoro, oppure lavorare sul lato dell’edificio non esposto al sole.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8A7FB71-A9A3-DF35-4735-F87BE6A1A7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75" r="18810" b="-2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54607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C08466C-D22D-4FEA-80D1-141B43E3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6" y="202312"/>
            <a:ext cx="5251316" cy="1035049"/>
          </a:xfrm>
        </p:spPr>
        <p:txBody>
          <a:bodyPr>
            <a:normAutofit/>
          </a:bodyPr>
          <a:lstStyle/>
          <a:p>
            <a:r>
              <a:rPr lang="it-CH" sz="4800" b="1" noProof="0">
                <a:latin typeface="Arial" panose="020B0604020202020204" pitchFamily="34" charset="0"/>
                <a:cs typeface="Arial" panose="020B0604020202020204" pitchFamily="34" charset="0"/>
              </a:rPr>
              <a:t>Buono a sapersi: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0A17DEA-17BE-4064-8FD6-13B5A4356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76" y="1439673"/>
            <a:ext cx="5838824" cy="39450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CH" sz="1800" b="1" u="none" strike="noStrike" baseline="0" noProof="0">
                <a:latin typeface="Arial" panose="020B0604020202020204" pitchFamily="34" charset="0"/>
                <a:cs typeface="Arial" panose="020B0604020202020204" pitchFamily="34" charset="0"/>
              </a:rPr>
              <a:t>Effetto immediato sulla pelle</a:t>
            </a:r>
          </a:p>
          <a:p>
            <a:r>
              <a:rPr lang="it-CH" sz="1800" b="0" u="none" strike="noStrike" baseline="0" noProof="0">
                <a:latin typeface="Arial" panose="020B0604020202020204" pitchFamily="34" charset="0"/>
                <a:cs typeface="Arial" panose="020B0604020202020204" pitchFamily="34" charset="0"/>
              </a:rPr>
              <a:t>La pigmentazione (abbronzatura) della pelle è un meccanismo di difesa. </a:t>
            </a:r>
            <a:r>
              <a:rPr lang="it-CH" sz="1800" noProof="0">
                <a:latin typeface="Arial" panose="020B0604020202020204" pitchFamily="34" charset="0"/>
                <a:cs typeface="Arial" panose="020B0604020202020204" pitchFamily="34" charset="0"/>
              </a:rPr>
              <a:t>I raggi UV danneggiano la pelle e il DNA agendo a livello di nucleo cellulare.</a:t>
            </a:r>
          </a:p>
          <a:p>
            <a:r>
              <a:rPr lang="it-CH" sz="1800" b="0" u="none" strike="noStrike" baseline="0" noProof="0">
                <a:latin typeface="Arial" panose="020B0604020202020204" pitchFamily="34" charset="0"/>
                <a:cs typeface="Arial" panose="020B0604020202020204" pitchFamily="34" charset="0"/>
              </a:rPr>
              <a:t>La scottatura solare è una bruciatura spesso accompagnata da infiammazione, vesciche e desquamazione, oltre ad essere un fattore di rischio del tumore cutaneo.</a:t>
            </a:r>
          </a:p>
          <a:p>
            <a:endParaRPr lang="de-CH" sz="1000" b="0" u="none" strike="noStrike" baseline="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it-CH" sz="1800" b="1" u="none" strike="noStrike" baseline="0" noProof="0">
                <a:latin typeface="Arial" panose="020B0604020202020204" pitchFamily="34" charset="0"/>
                <a:cs typeface="Arial" panose="020B0604020202020204" pitchFamily="34" charset="0"/>
              </a:rPr>
              <a:t>Effetto immediato sugli occhi</a:t>
            </a:r>
          </a:p>
          <a:p>
            <a:r>
              <a:rPr lang="it-CH" sz="1800" b="0" u="none" strike="noStrike" baseline="0" noProof="0">
                <a:latin typeface="Arial" panose="020B0604020202020204" pitchFamily="34" charset="0"/>
                <a:cs typeface="Arial" panose="020B0604020202020204" pitchFamily="34" charset="0"/>
              </a:rPr>
              <a:t>Un’eccessiva esposizione ai raggi UV può provocare cheratiti o congiuntiviti (cecità da neve).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A164101-DBDA-7C42-DE83-6F5A921AB7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92" r="22327" b="-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06461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C08466C-D22D-4FEA-80D1-141B43E3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509" y="218185"/>
            <a:ext cx="5251316" cy="1003063"/>
          </a:xfrm>
        </p:spPr>
        <p:txBody>
          <a:bodyPr>
            <a:normAutofit/>
          </a:bodyPr>
          <a:lstStyle/>
          <a:p>
            <a:r>
              <a:rPr lang="it-CH" sz="4800" b="1" noProof="0">
                <a:latin typeface="Arial" panose="020B0604020202020204" pitchFamily="34" charset="0"/>
                <a:cs typeface="Arial" panose="020B0604020202020204" pitchFamily="34" charset="0"/>
              </a:rPr>
              <a:t>Buono a sapersi: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0A17DEA-17BE-4064-8FD6-13B5A4356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35" y="1523318"/>
            <a:ext cx="6246598" cy="50326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CH" sz="1800" b="1" i="0" u="none" strike="noStrike" baseline="0" noProof="0">
                <a:latin typeface="Arial" panose="020B0604020202020204" pitchFamily="34" charset="0"/>
                <a:cs typeface="Arial" panose="020B0604020202020204" pitchFamily="34" charset="0"/>
              </a:rPr>
              <a:t>Effetti a lungo termine sulla pelle</a:t>
            </a:r>
          </a:p>
          <a:p>
            <a:r>
              <a:rPr lang="it-CH" sz="1800" b="0" i="0" u="none" strike="noStrike" baseline="0" noProof="0">
                <a:latin typeface="Arial" panose="020B0604020202020204" pitchFamily="34" charset="0"/>
                <a:cs typeface="Arial" panose="020B0604020202020204" pitchFamily="34" charset="0"/>
              </a:rPr>
              <a:t>Un’eccessiva esposizione ai raggi UV favorisce la degenerazione precoce della pelle. La cute perde elasticità, favorendo la comparsa di rughe e solchi e risultando secca e coriacea.</a:t>
            </a:r>
          </a:p>
          <a:p>
            <a:r>
              <a:rPr lang="it-CH" sz="1800" b="0" i="0" u="none" strike="noStrike" baseline="0" noProof="0">
                <a:latin typeface="Arial" panose="020B0604020202020204" pitchFamily="34" charset="0"/>
                <a:cs typeface="Arial" panose="020B0604020202020204" pitchFamily="34" charset="0"/>
              </a:rPr>
              <a:t>Il tumore cutaneo provocato dalla radiazione UV si distingue in due tipologie.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it-CH" sz="1800" b="0" i="0" u="none" strike="noStrike" baseline="0" noProof="0">
                <a:latin typeface="Arial" panose="020B0604020202020204" pitchFamily="34" charset="0"/>
                <a:cs typeface="Arial" panose="020B0604020202020204" pitchFamily="34" charset="0"/>
              </a:rPr>
              <a:t>Il tumore della pelle non-melanoma è il più frequente, ma produce meno metastasi e va asportato chirurgicamente coinvolgendo un’area estesa.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it-CH" sz="1800" b="0" i="0" u="none" strike="noStrike" baseline="0" noProof="0">
                <a:latin typeface="Arial" panose="020B0604020202020204" pitchFamily="34" charset="0"/>
                <a:cs typeface="Arial" panose="020B0604020202020204" pitchFamily="34" charset="0"/>
              </a:rPr>
              <a:t>Il melanoma maligno è più raro, ma comporta la formazione di metastasi, riducendo le probabilità di guarigione e rivelandosi potenzialmente letale.</a:t>
            </a:r>
          </a:p>
          <a:p>
            <a:endParaRPr lang="de-CH" sz="1000" b="0" i="0" u="none" strike="noStrike" baseline="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it-CH" sz="1800" b="1" i="0" u="none" strike="noStrike" baseline="0" noProof="0">
                <a:latin typeface="Arial" panose="020B0604020202020204" pitchFamily="34" charset="0"/>
                <a:cs typeface="Arial" panose="020B0604020202020204" pitchFamily="34" charset="0"/>
              </a:rPr>
              <a:t>Effetti a lungo termine sugli occhi</a:t>
            </a:r>
          </a:p>
          <a:p>
            <a:r>
              <a:rPr lang="it-CH" sz="1800" b="0" i="0" u="none" strike="noStrike" baseline="0" noProof="0">
                <a:latin typeface="Arial" panose="020B0604020202020204" pitchFamily="34" charset="0"/>
                <a:cs typeface="Arial" panose="020B0604020202020204" pitchFamily="34" charset="0"/>
              </a:rPr>
              <a:t>Opacità del cristallino (cataratta)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D9CF7DA-BBE0-5294-46E8-11DF744430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43" r="11244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54418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063C169-1657-4677-88F9-45FD0F3CB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5493" y="300776"/>
            <a:ext cx="7926322" cy="1495425"/>
          </a:xfrm>
        </p:spPr>
        <p:txBody>
          <a:bodyPr>
            <a:normAutofit/>
          </a:bodyPr>
          <a:lstStyle/>
          <a:p>
            <a:r>
              <a:rPr lang="it-CH" sz="4800" b="1" noProof="0">
                <a:latin typeface="Arial" panose="020B0604020202020204" pitchFamily="34" charset="0"/>
                <a:cs typeface="Arial" panose="020B0604020202020204" pitchFamily="34" charset="0"/>
              </a:rPr>
              <a:t>Informazioni utili sulla</a:t>
            </a:r>
            <a:br>
              <a:rPr lang="it-CH" sz="4800" b="1" noProof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CH" sz="4800" b="1" noProof="0">
                <a:latin typeface="Arial" panose="020B0604020202020204" pitchFamily="34" charset="0"/>
                <a:cs typeface="Arial" panose="020B0604020202020204" pitchFamily="34" charset="0"/>
              </a:rPr>
              <a:t>protezione dal calore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7" name="Freihand 16">
                <a:extLst>
                  <a:ext uri="{FF2B5EF4-FFF2-40B4-BE49-F238E27FC236}">
                    <a16:creationId xmlns:a16="http://schemas.microsoft.com/office/drawing/2014/main" id="{41D3D385-6D38-B60D-13A8-DAED4F383353}"/>
                  </a:ext>
                </a:extLst>
              </p14:cNvPr>
              <p14:cNvContentPartPr>
                <a14:cpLocks xmlns:a14="http://schemas.microsoft.com/office/drawing/2010/main"/>
              </p14:cNvContentPartPr>
              <p14:nvPr/>
            </p14:nvContentPartPr>
            <p14:xfrm>
              <a:off x="5383454" y="1886520"/>
              <a:ext cx="3600000" cy="72000"/>
            </p14:xfrm>
          </p:contentPart>
        </mc:Choice>
        <mc:Fallback xmlns="">
          <p:pic>
            <p:nvPicPr>
              <p:cNvPr id="17" name="Freihand 16">
                <a:extLst>
                  <a:ext uri="{FF2B5EF4-FFF2-40B4-BE49-F238E27FC236}">
                    <a16:creationId xmlns:a16="http://schemas.microsoft.com/office/drawing/2014/main" id="{41D3D385-6D38-B60D-13A8-DAED4F383353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72294" y="1864311"/>
                <a:ext cx="3621960" cy="115701"/>
              </a:xfrm>
              <a:prstGeom prst="rect">
                <a:avLst/>
              </a:prstGeom>
            </p:spPr>
          </p:pic>
        </mc:Fallback>
      </mc:AlternateContent>
      <p:sp>
        <p:nvSpPr>
          <p:cNvPr id="7" name="Inhaltsplatzhalter 3">
            <a:extLst>
              <a:ext uri="{FF2B5EF4-FFF2-40B4-BE49-F238E27FC236}">
                <a16:creationId xmlns:a16="http://schemas.microsoft.com/office/drawing/2014/main" id="{08BFC74B-EEFA-03D9-4964-A41926F0B2B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259277" y="2376083"/>
            <a:ext cx="6580933" cy="3418357"/>
          </a:xfrm>
          <a:prstGeom prst="rect">
            <a:avLst/>
          </a:prstGeom>
        </p:spPr>
        <p:txBody>
          <a:bodyPr rtlCol="0" anchor="t">
            <a:normAutofit lnSpcReduction="10000"/>
          </a:bodyPr>
          <a:lstStyle/>
          <a:p>
            <a:r>
              <a:rPr lang="it-CH" sz="1800" noProof="0">
                <a:latin typeface="Arial" panose="020B0604020202020204" pitchFamily="34" charset="0"/>
                <a:cs typeface="Arial" panose="020B0604020202020204" pitchFamily="34" charset="0"/>
              </a:rPr>
              <a:t>Le condizioni climatiche e gli sforzi fisici aumentano la temperatura corporea.</a:t>
            </a:r>
          </a:p>
          <a:p>
            <a:r>
              <a:rPr lang="it-CH" sz="1800" noProof="0">
                <a:latin typeface="Arial" panose="020B0604020202020204" pitchFamily="34" charset="0"/>
                <a:cs typeface="Arial" panose="020B0604020202020204" pitchFamily="34" charset="0"/>
              </a:rPr>
              <a:t>Il sudore è la principale protezione per impedire un surriscaldamento del corpo.</a:t>
            </a:r>
          </a:p>
          <a:p>
            <a:r>
              <a:rPr lang="it-CH" sz="1800" noProof="0">
                <a:latin typeface="Arial" panose="020B0604020202020204" pitchFamily="34" charset="0"/>
                <a:cs typeface="Arial" panose="020B0604020202020204" pitchFamily="34" charset="0"/>
              </a:rPr>
              <a:t>Lavorando al caldo, ad una media intensità di sforzo, il corpo rilascia mediante evaporazione 3-4 litri di acqua e, in condizioni estreme di lavoro pesante, ne rilascia addirittura 8-12 litri per ogni turno di lavoro.</a:t>
            </a:r>
          </a:p>
          <a:p>
            <a:r>
              <a:rPr lang="it-CH" sz="1800" noProof="0">
                <a:latin typeface="Arial" panose="020B0604020202020204" pitchFamily="34" charset="0"/>
                <a:cs typeface="Arial" panose="020B0604020202020204" pitchFamily="34" charset="0"/>
              </a:rPr>
              <a:t>Il lavoro fisico genera ulteriore calore: quanto più il lavoro è faticoso, tanto maggiore sarà il calore prodotto dal corpo.</a:t>
            </a:r>
          </a:p>
          <a:p>
            <a:r>
              <a:rPr lang="it-CH" sz="1800" noProof="0">
                <a:latin typeface="Arial" panose="020B0604020202020204" pitchFamily="34" charset="0"/>
                <a:cs typeface="Arial" panose="020B0604020202020204" pitchFamily="34" charset="0"/>
              </a:rPr>
              <a:t>Non tutte le persone sopportano il calore allo stesso modo (intolleranza al calore).</a:t>
            </a:r>
          </a:p>
          <a:p>
            <a:endParaRPr lang="de-CH" sz="1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48A710B-A3BE-2190-E056-FA2E1B51E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7682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402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063C169-1657-4677-88F9-45FD0F3CB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9915" y="285398"/>
            <a:ext cx="6580933" cy="1495425"/>
          </a:xfrm>
        </p:spPr>
        <p:txBody>
          <a:bodyPr>
            <a:normAutofit/>
          </a:bodyPr>
          <a:lstStyle/>
          <a:p>
            <a:r>
              <a:rPr lang="it-CH" b="1" noProof="0">
                <a:latin typeface="Arial" panose="020B0604020202020204" pitchFamily="34" charset="0"/>
                <a:cs typeface="Arial" panose="020B0604020202020204" pitchFamily="34" charset="0"/>
              </a:rPr>
              <a:t>Quadri clinici</a:t>
            </a:r>
            <a:br>
              <a:rPr lang="it-CH" b="1" noProof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CH" b="1" noProof="0">
                <a:latin typeface="Arial" panose="020B0604020202020204" pitchFamily="34" charset="0"/>
                <a:cs typeface="Arial" panose="020B0604020202020204" pitchFamily="34" charset="0"/>
              </a:rPr>
              <a:t>Protezione dal calore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48A710B-A3BE-2190-E056-FA2E1B51E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68297" cy="6858000"/>
          </a:xfrm>
          <a:prstGeom prst="rect">
            <a:avLst/>
          </a:prstGeom>
        </p:spPr>
      </p:pic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B8938F56-34BF-26C0-15C6-D4CB3A90FF0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239915" y="1917790"/>
            <a:ext cx="6580933" cy="3022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CH" sz="1800" b="1">
                <a:latin typeface="Arial" panose="020B0604020202020204" pitchFamily="34" charset="0"/>
                <a:cs typeface="Arial" panose="020B0604020202020204" pitchFamily="34" charset="0"/>
              </a:rPr>
              <a:t>Crampi da calore:</a:t>
            </a:r>
            <a:r>
              <a:rPr lang="it-CH" sz="1800">
                <a:latin typeface="Arial" panose="020B0604020202020204" pitchFamily="34" charset="0"/>
                <a:cs typeface="Arial" panose="020B0604020202020204" pitchFamily="34" charset="0"/>
              </a:rPr>
              <a:t> crampi muscolari causati dalla perdita di sali e liquidi</a:t>
            </a:r>
          </a:p>
          <a:p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CH" sz="1800" b="1">
                <a:latin typeface="Arial" panose="020B0604020202020204" pitchFamily="34" charset="0"/>
                <a:cs typeface="Arial" panose="020B0604020202020204" pitchFamily="34" charset="0"/>
              </a:rPr>
              <a:t>Esaurimento da calore:</a:t>
            </a:r>
            <a:r>
              <a:rPr lang="it-CH" sz="1800">
                <a:latin typeface="Arial" panose="020B0604020202020204" pitchFamily="34" charset="0"/>
                <a:cs typeface="Arial" panose="020B0604020202020204" pitchFamily="34" charset="0"/>
              </a:rPr>
              <a:t> senso di debolezza, vertigini, mal di testa, nausea, forte sete e leggero aumento della temperatura corporea</a:t>
            </a:r>
          </a:p>
          <a:p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CH" sz="1800" b="1">
                <a:latin typeface="Arial" panose="020B0604020202020204" pitchFamily="34" charset="0"/>
                <a:cs typeface="Arial" panose="020B0604020202020204" pitchFamily="34" charset="0"/>
              </a:rPr>
              <a:t>Collasso da calore:</a:t>
            </a:r>
            <a:r>
              <a:rPr lang="it-CH" sz="1800">
                <a:latin typeface="Arial" panose="020B0604020202020204" pitchFamily="34" charset="0"/>
                <a:cs typeface="Arial" panose="020B0604020202020204" pitchFamily="34" charset="0"/>
              </a:rPr>
              <a:t> stessi sintomi dell’esaurimento da calore ma con improvvisa perdita di coscienza</a:t>
            </a:r>
          </a:p>
        </p:txBody>
      </p:sp>
    </p:spTree>
    <p:extLst>
      <p:ext uri="{BB962C8B-B14F-4D97-AF65-F5344CB8AC3E}">
        <p14:creationId xmlns:p14="http://schemas.microsoft.com/office/powerpoint/2010/main" val="2676345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063C169-1657-4677-88F9-45FD0F3CB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0075" y="285398"/>
            <a:ext cx="6580933" cy="1495425"/>
          </a:xfrm>
        </p:spPr>
        <p:txBody>
          <a:bodyPr>
            <a:normAutofit/>
          </a:bodyPr>
          <a:lstStyle/>
          <a:p>
            <a:r>
              <a:rPr lang="it-CH" b="1" noProof="0">
                <a:latin typeface="Arial" panose="020B0604020202020204" pitchFamily="34" charset="0"/>
                <a:cs typeface="Arial" panose="020B0604020202020204" pitchFamily="34" charset="0"/>
              </a:rPr>
              <a:t>Quadri clinici</a:t>
            </a:r>
            <a:br>
              <a:rPr lang="it-CH" b="1" noProof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CH" b="1" noProof="0">
                <a:latin typeface="Arial" panose="020B0604020202020204" pitchFamily="34" charset="0"/>
                <a:cs typeface="Arial" panose="020B0604020202020204" pitchFamily="34" charset="0"/>
              </a:rPr>
              <a:t>Protezione dal calore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48A710B-A3BE-2190-E056-FA2E1B51E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68297" cy="6858000"/>
          </a:xfrm>
          <a:prstGeom prst="rect">
            <a:avLst/>
          </a:prstGeom>
        </p:spPr>
      </p:pic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BF93FEFD-1A01-8ECC-F64E-4EE94A8B1DD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254842" y="1986262"/>
            <a:ext cx="6647286" cy="39065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CH" sz="1800" b="1">
                <a:latin typeface="Arial" panose="020B0604020202020204" pitchFamily="34" charset="0"/>
                <a:cs typeface="Arial" panose="020B0604020202020204" pitchFamily="34" charset="0"/>
              </a:rPr>
              <a:t>Colpo di calore:</a:t>
            </a:r>
            <a:r>
              <a:rPr lang="it-CH" sz="1800">
                <a:latin typeface="Arial" panose="020B0604020202020204" pitchFamily="34" charset="0"/>
                <a:cs typeface="Arial" panose="020B0604020202020204" pitchFamily="34" charset="0"/>
              </a:rPr>
              <a:t> aumento della temperatura corporea sopra i 40 °C, mal di testa, eloquio disarticolato, vertigini, spossatezza, confusione, crampi o persino coma.</a:t>
            </a:r>
          </a:p>
          <a:p>
            <a:endParaRPr lang="de-CH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CH" sz="1800">
                <a:latin typeface="Arial" panose="020B0604020202020204" pitchFamily="34" charset="0"/>
                <a:cs typeface="Arial" panose="020B0604020202020204" pitchFamily="34" charset="0"/>
              </a:rPr>
              <a:t>Il colpo di calore classico si distingue dal colpo di calore da sforzo.</a:t>
            </a:r>
          </a:p>
          <a:p>
            <a:endParaRPr lang="de-CH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CH" sz="1800">
                <a:latin typeface="Arial" panose="020B0604020202020204" pitchFamily="34" charset="0"/>
                <a:cs typeface="Arial" panose="020B0604020202020204" pitchFamily="34" charset="0"/>
              </a:rPr>
              <a:t>Colpo di calore classico: i più colpiti sono i bambini, gli anziani, le persone con disturbi preesistenti come malattie cardiache, diabete, alcolemie ecc. La pelle risulta inoltre calda e asciutta.</a:t>
            </a:r>
          </a:p>
          <a:p>
            <a:endParaRPr lang="de-CH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CH" sz="1800">
                <a:latin typeface="Arial" panose="020B0604020202020204" pitchFamily="34" charset="0"/>
                <a:cs typeface="Arial" panose="020B0604020202020204" pitchFamily="34" charset="0"/>
              </a:rPr>
              <a:t>Colpo di calore da sforzo: colpisce persone giovani e in salute in seguito a sforzi fisici. Ai sintomi precedenti si aggiungono polso accelerato, bassa pressione sanguigna e colorazione bluastra della pelle, che risulta calda e umida. </a:t>
            </a:r>
          </a:p>
        </p:txBody>
      </p:sp>
    </p:spTree>
    <p:extLst>
      <p:ext uri="{BB962C8B-B14F-4D97-AF65-F5344CB8AC3E}">
        <p14:creationId xmlns:p14="http://schemas.microsoft.com/office/powerpoint/2010/main" val="1899932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63C169-1657-4677-88F9-45FD0F3CB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5493" y="-27022"/>
            <a:ext cx="7926322" cy="1495425"/>
          </a:xfrm>
        </p:spPr>
        <p:txBody>
          <a:bodyPr>
            <a:normAutofit/>
          </a:bodyPr>
          <a:lstStyle/>
          <a:p>
            <a:r>
              <a:rPr lang="it-CH" sz="4800" b="1" noProof="0">
                <a:latin typeface="Arial" panose="020B0604020202020204" pitchFamily="34" charset="0"/>
                <a:cs typeface="Arial" panose="020B0604020202020204" pitchFamily="34" charset="0"/>
              </a:rPr>
              <a:t>Primo soccorso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7" name="Freihand 16">
                <a:extLst>
                  <a:ext uri="{FF2B5EF4-FFF2-40B4-BE49-F238E27FC236}">
                    <a16:creationId xmlns:a16="http://schemas.microsoft.com/office/drawing/2014/main" id="{41D3D385-6D38-B60D-13A8-DAED4F383353}"/>
                  </a:ext>
                </a:extLst>
              </p14:cNvPr>
              <p14:cNvContentPartPr>
                <a14:cpLocks xmlns:a14="http://schemas.microsoft.com/office/drawing/2010/main"/>
              </p14:cNvContentPartPr>
              <p14:nvPr/>
            </p14:nvContentPartPr>
            <p14:xfrm>
              <a:off x="5383454" y="1187779"/>
              <a:ext cx="3168000" cy="72000"/>
            </p14:xfrm>
          </p:contentPart>
        </mc:Choice>
        <mc:Fallback xmlns="">
          <p:pic>
            <p:nvPicPr>
              <p:cNvPr id="17" name="Freihand 16">
                <a:extLst>
                  <a:ext uri="{FF2B5EF4-FFF2-40B4-BE49-F238E27FC236}">
                    <a16:creationId xmlns:a16="http://schemas.microsoft.com/office/drawing/2014/main" id="{41D3D385-6D38-B60D-13A8-DAED4F383353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72294" y="1165570"/>
                <a:ext cx="3189960" cy="115701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Grafik 3">
            <a:extLst>
              <a:ext uri="{FF2B5EF4-FFF2-40B4-BE49-F238E27FC236}">
                <a16:creationId xmlns:a16="http://schemas.microsoft.com/office/drawing/2014/main" id="{14EA34AB-B53E-3488-CAA6-D86FF2F3AC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50" t="1383" r="15938" b="1508"/>
          <a:stretch/>
        </p:blipFill>
        <p:spPr>
          <a:xfrm>
            <a:off x="0" y="8635"/>
            <a:ext cx="4790060" cy="6849365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30B0CFDA-EF71-F19B-B4D7-37E2CFA97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4634" y="1628322"/>
            <a:ext cx="6784966" cy="4874078"/>
          </a:xfrm>
        </p:spPr>
        <p:txBody>
          <a:bodyPr>
            <a:noAutofit/>
          </a:bodyPr>
          <a:lstStyle/>
          <a:p>
            <a:r>
              <a:rPr lang="it-CH" sz="1800" noProof="0">
                <a:latin typeface="Arial" panose="020B0604020202020204" pitchFamily="34" charset="0"/>
                <a:cs typeface="Arial" panose="020B0604020202020204" pitchFamily="34" charset="0"/>
              </a:rPr>
              <a:t>Allontanarsi dall’area esposta al calore e spostarsi all’ombra.</a:t>
            </a:r>
          </a:p>
          <a:p>
            <a:endParaRPr lang="de-CH" sz="10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CH" sz="1800" noProof="0">
                <a:latin typeface="Arial" panose="020B0604020202020204" pitchFamily="34" charset="0"/>
                <a:cs typeface="Arial" panose="020B0604020202020204" pitchFamily="34" charset="0"/>
              </a:rPr>
              <a:t>Adagiare correttamente le persone interessate: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it-CH" sz="1800" noProof="0">
                <a:latin typeface="Arial" panose="020B0604020202020204" pitchFamily="34" charset="0"/>
                <a:cs typeface="Arial" panose="020B0604020202020204" pitchFamily="34" charset="0"/>
              </a:rPr>
              <a:t>Posizione antishock in stato di coscienza (distendere la persona supina e alzare le gambe) 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it-CH" sz="1800" noProof="0">
                <a:latin typeface="Arial" panose="020B0604020202020204" pitchFamily="34" charset="0"/>
                <a:cs typeface="Arial" panose="020B0604020202020204" pitchFamily="34" charset="0"/>
              </a:rPr>
              <a:t>Posizione laterale di sicurezza in caso di incoscienza, controllare il polso e il respiro</a:t>
            </a:r>
          </a:p>
          <a:p>
            <a:pPr lvl="1">
              <a:buFont typeface="Symbol" panose="05050102010706020507" pitchFamily="18" charset="2"/>
              <a:buChar char="-"/>
            </a:pPr>
            <a:endParaRPr lang="de-CH" sz="10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CH" sz="1800" noProof="0">
                <a:latin typeface="Arial" panose="020B0604020202020204" pitchFamily="34" charset="0"/>
                <a:cs typeface="Arial" panose="020B0604020202020204" pitchFamily="34" charset="0"/>
              </a:rPr>
              <a:t>Raffreddare il corpo, non lasciare da sole le persone interessate.</a:t>
            </a:r>
          </a:p>
          <a:p>
            <a:endParaRPr lang="de-CH" sz="10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CH" sz="1800" noProof="0">
                <a:latin typeface="Arial" panose="020B0604020202020204" pitchFamily="34" charset="0"/>
                <a:cs typeface="Arial" panose="020B0604020202020204" pitchFamily="34" charset="0"/>
              </a:rPr>
              <a:t>Somministrare liquidi, se la persona interessata non vomita.</a:t>
            </a:r>
          </a:p>
          <a:p>
            <a:endParaRPr lang="de-CH" sz="10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CH" sz="1800" noProof="0">
                <a:latin typeface="Arial" panose="020B0604020202020204" pitchFamily="34" charset="0"/>
                <a:cs typeface="Arial" panose="020B0604020202020204" pitchFamily="34" charset="0"/>
              </a:rPr>
              <a:t>Rianimazione in caso di arresto respiratorio.</a:t>
            </a:r>
          </a:p>
          <a:p>
            <a:endParaRPr lang="de-CH" sz="10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CH" sz="1800" noProof="0">
                <a:latin typeface="Arial" panose="020B0604020202020204" pitchFamily="34" charset="0"/>
                <a:cs typeface="Arial" panose="020B0604020202020204" pitchFamily="34" charset="0"/>
              </a:rPr>
              <a:t>Rivolgersi sempre a un medico in caso di sintomi gravi o perdita di coscienza.</a:t>
            </a:r>
          </a:p>
          <a:p>
            <a:pPr lvl="1">
              <a:buFont typeface="Symbol" panose="05050102010706020507" pitchFamily="18" charset="2"/>
              <a:buChar char="-"/>
            </a:pPr>
            <a:endParaRPr lang="de-CH" sz="1800" noProof="0" dirty="0"/>
          </a:p>
        </p:txBody>
      </p:sp>
    </p:spTree>
    <p:extLst>
      <p:ext uri="{BB962C8B-B14F-4D97-AF65-F5344CB8AC3E}">
        <p14:creationId xmlns:p14="http://schemas.microsoft.com/office/powerpoint/2010/main" val="17998760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1353</Words>
  <Application>Microsoft Office PowerPoint</Application>
  <PresentationFormat>Breitbild</PresentationFormat>
  <Paragraphs>132</Paragraphs>
  <Slides>16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Symbol</vt:lpstr>
      <vt:lpstr>Wingdings</vt:lpstr>
      <vt:lpstr>Office</vt:lpstr>
      <vt:lpstr>Acrobat Document</vt:lpstr>
      <vt:lpstr>Logo aziendale</vt:lpstr>
      <vt:lpstr>Informazioni utili sulla protezione dal sole</vt:lpstr>
      <vt:lpstr>Protezione solare</vt:lpstr>
      <vt:lpstr>Buono a sapersi:</vt:lpstr>
      <vt:lpstr>Buono a sapersi:</vt:lpstr>
      <vt:lpstr>Informazioni utili sulla protezione dal calore</vt:lpstr>
      <vt:lpstr>Quadri clinici Protezione dal calore</vt:lpstr>
      <vt:lpstr>Quadri clinici Protezione dal calore</vt:lpstr>
      <vt:lpstr>Primo soccorso</vt:lpstr>
      <vt:lpstr>Prevenzione legata alla protezione dal calore</vt:lpstr>
      <vt:lpstr>Protezione dal calore con gilet a raffreddamento evaporativo</vt:lpstr>
      <vt:lpstr>Protezione dal calore con i gilet a raffreddamento evaporativo</vt:lpstr>
      <vt:lpstr>Informazioni utili sull’ozono</vt:lpstr>
      <vt:lpstr>Prevenzione legata allo smog estivo e all’ozono</vt:lpstr>
      <vt:lpstr>Test</vt:lpstr>
      <vt:lpstr>Da buon professionista, proteggiti dagli UV!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2023-06-09T09:14:09Z</dcterms:created>
  <dcterms:modified xsi:type="dcterms:W3CDTF">2023-06-13T11:45:01Z</dcterms:modified>
</cp:coreProperties>
</file>