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76" r:id="rId4"/>
    <p:sldId id="278" r:id="rId5"/>
    <p:sldId id="280" r:id="rId6"/>
    <p:sldId id="281" r:id="rId7"/>
    <p:sldId id="282" r:id="rId8"/>
    <p:sldId id="283" r:id="rId9"/>
    <p:sldId id="284" r:id="rId10"/>
    <p:sldId id="269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3A47D-41F9-4AE6-8AD8-0EE70D639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610FAE3-18A1-4020-A852-9134E688F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4E7468-6EA0-48BD-B654-0E97E859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7837B7-847C-4342-A792-CC105A4F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04B00E-8D84-4998-A3D5-DC97ED70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775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3E6F0-CB0F-4363-A5A7-7BEF674E2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AE5E7A-5F21-4A45-80D4-F857A2476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67194C-AE3D-4106-BEB5-C192247C9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8F2916-D278-4AD6-B912-FDA75C42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A15E33-319C-4B6E-8CC4-B024687F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715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B799FA-B51F-460A-8B03-0A7014D88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C6E263-2758-482A-A524-137948A27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8C0EBA-B7AD-46D9-8E88-B738B668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7F3DCA-0F3B-4A68-8B27-135E9316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532643-010A-48CB-A2C6-D1C504ED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962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E53A9-01E0-4AF3-9E29-BC588505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66AC18-86F8-438D-99EE-BEEA36D6E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E11038-5930-47F7-BE1F-0EC9787A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B90686-D253-4102-B9FC-C791CC76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D38969-5BBF-40EF-BA25-F31FEFD0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406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08826-E555-46E6-97A6-14E722783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5159AE-A643-4AC2-AA7B-D6BB7F01E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F55BA8-EF19-4A7B-A1CD-4709003B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8D2A4-80C5-4061-9778-C66C1657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2D235C-AC0D-41C8-AC86-E095180A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631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94283-0574-49C9-B2A6-FB130CD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1200C2-13D8-4D2E-ABE4-C706141E2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A7CE1F-547F-48BA-B592-41431EE41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ED806E-B3EA-4800-8C6B-38099BFE4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FF43AC-0CA1-4423-91CA-7BA8B2E4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93C50D-A3C6-4C27-86F3-8734425F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220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970FC-8B9E-4B7B-96B0-AF37DC16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CAE2E2-0B71-41F3-BCF6-049BD12FF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D20F71-A90B-400A-A821-BF0B1145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4BEDB6-4C6D-406F-B530-EEFD00456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CCDE734-C421-468A-92A0-8DDDB5C69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764B92-8A3E-41C9-AA2C-CFF6A2677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3748CF-2677-4B57-A74D-5EEB2C594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E3B97BF-821A-49F2-9E91-E42658FB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29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23FDC-81DB-4F43-BC53-31AF4327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68442A-CE8C-4C6A-BADC-0C6B0FB0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B54E440-AF5F-4F05-9BB3-BB830B28F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5371A1F-D9D3-48BC-86A8-81A02842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54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F0035E-D03F-440D-A720-1569DDD2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A5AE7A0-DB22-458B-B0D5-1CF603F3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FDBA69-DB3C-4D25-AE3F-9B774136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633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D81CF-D130-4BA3-AE74-1617F742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AC3F6-B5AB-4836-8A88-5F441495B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3EC485-DBC0-4097-A9D5-9632A69C1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A5A1B5-F270-4BF3-A376-61FFA2B73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078910-3FA6-45B3-BEBC-B219E6383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CC4A55-A410-4C18-94A6-A62A29C6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4939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D1209-CA62-4F6E-A50C-A0109E3F3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8A83BF-AD47-4AA5-9A10-59A596441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920217-9C03-46AA-B772-60D85E0AD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309C-B640-4531-94C4-B0E281E1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B1F31E-8529-479A-A2AF-2D53BF26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6AED30-4B20-4D48-B9F3-5AEB4830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451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669A0A0-2FCF-47BD-8415-37CD8954E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7AE0D5-6228-47C4-9E37-6215B7489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A84CEB-B889-43BB-BC9C-F2E178B71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BB3B-1B24-45E0-9AF0-783936F1D443}" type="datetimeFigureOut">
              <a:rPr lang="de-CH" smtClean="0"/>
              <a:t>03.08.2021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18159E-DEE0-421B-9FA5-20D7B8D91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4A9796-8C02-44C6-9947-E505FBA95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100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olzbau-schweiz.ch/fileadmin/user_upload/user_upload/Test_Upgrade/HBCH_ASicherheitsschuhe_A3_d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onlineexambuilder.com/de/kenntnisse-sicherheitsschuhe/exam-45668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51576-C186-4A9B-AE9F-8656E9294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9" y="640080"/>
            <a:ext cx="6274590" cy="4018341"/>
          </a:xfrm>
          <a:noFill/>
        </p:spPr>
        <p:txBody>
          <a:bodyPr>
            <a:normAutofit/>
          </a:bodyPr>
          <a:lstStyle/>
          <a:p>
            <a:pPr algn="l"/>
            <a:r>
              <a:rPr lang="de-CH" sz="6600" dirty="0"/>
              <a:t>Firmenlogo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EC7C10-4F68-4F6E-9469-08D0CB13F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9" y="4796852"/>
            <a:ext cx="6274590" cy="1421068"/>
          </a:xfrm>
          <a:noFill/>
        </p:spPr>
        <p:txBody>
          <a:bodyPr>
            <a:normAutofit/>
          </a:bodyPr>
          <a:lstStyle/>
          <a:p>
            <a:pPr algn="l"/>
            <a:r>
              <a:rPr lang="de-CH" dirty="0"/>
              <a:t>Interne Schulung: Sicherheitsschuhe</a:t>
            </a:r>
          </a:p>
          <a:p>
            <a:pPr algn="l"/>
            <a:endParaRPr lang="de-CH" dirty="0"/>
          </a:p>
          <a:p>
            <a:pPr algn="l"/>
            <a:r>
              <a:rPr lang="de-CH" dirty="0">
                <a:hlinkClick r:id="rId2"/>
              </a:rPr>
              <a:t>Plakat Holzbau Vital</a:t>
            </a:r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A69EC38-EECF-4533-A8F7-3AA872DEC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282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843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39FFC-5610-4793-82A3-610BAC93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13952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de-CH" sz="5400" b="1" dirty="0">
                <a:solidFill>
                  <a:srgbClr val="FFFF00"/>
                </a:solidFill>
              </a:rPr>
              <a:t>Sicherheitsschuhe schützen gegen Fussverletzungen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4DE3A-DC2F-4DA4-92B1-B7D6733DE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1631"/>
            <a:ext cx="10515600" cy="2605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CH" sz="4000" dirty="0"/>
              <a:t>Viel Erfolg und unfallfreie Zeit wünscht euch</a:t>
            </a:r>
          </a:p>
          <a:p>
            <a:pPr marL="0" indent="0" algn="ctr">
              <a:buNone/>
            </a:pPr>
            <a:endParaRPr lang="de-CH" sz="4000" dirty="0"/>
          </a:p>
          <a:p>
            <a:pPr marL="0" indent="0" algn="ctr">
              <a:buNone/>
            </a:pPr>
            <a:r>
              <a:rPr lang="de-CH" sz="4000" dirty="0"/>
              <a:t> </a:t>
            </a:r>
            <a:r>
              <a:rPr lang="de-CH" sz="4000" dirty="0">
                <a:solidFill>
                  <a:schemeClr val="bg1">
                    <a:lumMod val="65000"/>
                  </a:schemeClr>
                </a:solidFill>
              </a:rPr>
              <a:t>Name Firma</a:t>
            </a:r>
          </a:p>
        </p:txBody>
      </p:sp>
    </p:spTree>
    <p:extLst>
      <p:ext uri="{BB962C8B-B14F-4D97-AF65-F5344CB8AC3E}">
        <p14:creationId xmlns:p14="http://schemas.microsoft.com/office/powerpoint/2010/main" val="206265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Sicherheitsschuhe tragen bei: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10267767" cy="4351338"/>
          </a:xfrm>
        </p:spPr>
        <p:txBody>
          <a:bodyPr>
            <a:normAutofit fontScale="85000" lnSpcReduction="20000"/>
          </a:bodyPr>
          <a:lstStyle/>
          <a:p>
            <a:r>
              <a:rPr lang="de-CH" dirty="0"/>
              <a:t>Umgang mit schweren Gewichten</a:t>
            </a:r>
          </a:p>
          <a:p>
            <a:endParaRPr lang="de-CH" dirty="0"/>
          </a:p>
          <a:p>
            <a:r>
              <a:rPr lang="de-CH" dirty="0"/>
              <a:t>Arbeiten mit Elementen und im Abbund</a:t>
            </a:r>
          </a:p>
          <a:p>
            <a:endParaRPr lang="de-CH" dirty="0"/>
          </a:p>
          <a:p>
            <a:r>
              <a:rPr lang="de-CH" dirty="0"/>
              <a:t>Arbeiten mit Maschinen und Geräten - </a:t>
            </a:r>
            <a:r>
              <a:rPr lang="de-CH" dirty="0">
                <a:sym typeface="Wingdings" panose="05000000000000000000" pitchFamily="2" charset="2"/>
              </a:rPr>
              <a:t>Gemäss Angaben Hersteller</a:t>
            </a:r>
          </a:p>
          <a:p>
            <a:endParaRPr lang="de-CH" dirty="0">
              <a:sym typeface="Wingdings" panose="05000000000000000000" pitchFamily="2" charset="2"/>
            </a:endParaRPr>
          </a:p>
          <a:p>
            <a:r>
              <a:rPr lang="de-CH" dirty="0">
                <a:sym typeface="Wingdings" panose="05000000000000000000" pitchFamily="2" charset="2"/>
              </a:rPr>
              <a:t>Stapler- und Kranarbeiten</a:t>
            </a:r>
          </a:p>
          <a:p>
            <a:endParaRPr lang="de-CH" dirty="0">
              <a:sym typeface="Wingdings" panose="05000000000000000000" pitchFamily="2" charset="2"/>
            </a:endParaRPr>
          </a:p>
          <a:p>
            <a:r>
              <a:rPr lang="de-CH" dirty="0">
                <a:sym typeface="Wingdings" panose="05000000000000000000" pitchFamily="2" charset="2"/>
              </a:rPr>
              <a:t>Arbeiten auf Baustellen und bei Umbauten</a:t>
            </a:r>
          </a:p>
          <a:p>
            <a:endParaRPr lang="de-CH" dirty="0">
              <a:sym typeface="Wingdings" panose="05000000000000000000" pitchFamily="2" charset="2"/>
            </a:endParaRPr>
          </a:p>
          <a:p>
            <a:r>
              <a:rPr lang="de-CH" dirty="0">
                <a:sym typeface="Wingdings" panose="05000000000000000000" pitchFamily="2" charset="2"/>
              </a:rPr>
              <a:t>Rückbau- und Abbrucharbeiten</a:t>
            </a:r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6BC14BB-C2EF-4BB0-83F8-4705386F8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3192" y="257452"/>
            <a:ext cx="2139109" cy="310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095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Sicherheitsschuhe schützen wirksam vor: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10118559" cy="4351338"/>
          </a:xfrm>
        </p:spPr>
        <p:txBody>
          <a:bodyPr>
            <a:normAutofit fontScale="92500"/>
          </a:bodyPr>
          <a:lstStyle/>
          <a:p>
            <a:r>
              <a:rPr lang="de-CH" dirty="0"/>
              <a:t>Quetschungen von Fuss und Zehen durch schwere Gewichte</a:t>
            </a:r>
          </a:p>
          <a:p>
            <a:endParaRPr lang="de-CH" dirty="0"/>
          </a:p>
          <a:p>
            <a:r>
              <a:rPr lang="de-CH" dirty="0"/>
              <a:t>Verletzungen durch Tritt auf Nagel</a:t>
            </a:r>
          </a:p>
          <a:p>
            <a:endParaRPr lang="de-CH" dirty="0"/>
          </a:p>
          <a:p>
            <a:r>
              <a:rPr lang="de-CH" dirty="0"/>
              <a:t>Stich- und Schnittverletzungen durch scharfe oder spitze Gegenstände</a:t>
            </a:r>
          </a:p>
          <a:p>
            <a:endParaRPr lang="de-CH" dirty="0"/>
          </a:p>
          <a:p>
            <a:r>
              <a:rPr lang="de-CH" dirty="0"/>
              <a:t>Knöchelverletzungen und Fehltritten</a:t>
            </a:r>
          </a:p>
          <a:p>
            <a:endParaRPr lang="de-CH" dirty="0"/>
          </a:p>
          <a:p>
            <a:r>
              <a:rPr lang="de-CH" dirty="0"/>
              <a:t>Ab- und Ausrutschen sowie unsicherem Stand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596A6C9-7603-4493-8E54-26A25EF95A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5751" y="0"/>
            <a:ext cx="1774385" cy="257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55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Grundlagen und Verantwortung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8438967" cy="4351338"/>
          </a:xfrm>
        </p:spPr>
        <p:txBody>
          <a:bodyPr>
            <a:normAutofit/>
          </a:bodyPr>
          <a:lstStyle/>
          <a:p>
            <a:r>
              <a:rPr lang="de-CH" dirty="0"/>
              <a:t>Der Arbeitgeber muss den Mitarbeitenden zumutbare persönliche Schutzausrüstung zur Verfügung zu stellen (VUV Art. 5)</a:t>
            </a:r>
          </a:p>
          <a:p>
            <a:r>
              <a:rPr lang="de-CH" dirty="0"/>
              <a:t>Die Arbeitnehmenden sind verpflichtet, die Weisung des Arbeitgebers zu befolgen und ihn bei der Umsetzung der Sicherheitsvorschriften zu unterstützen (UVG Art. 82)</a:t>
            </a:r>
          </a:p>
          <a:p>
            <a:r>
              <a:rPr lang="de-CH" dirty="0"/>
              <a:t>Die Hersteller von Geräten und Arbeitsmitteln legen fest, welche persönlichen Schutzausrüstungen einzusetzen sind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7FF667A-4EF6-4890-8848-FBE7770C8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581" y="-1"/>
            <a:ext cx="2342555" cy="339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92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68873"/>
            <a:ext cx="10515600" cy="1325563"/>
          </a:xfrm>
        </p:spPr>
        <p:txBody>
          <a:bodyPr>
            <a:normAutofit/>
          </a:bodyPr>
          <a:lstStyle/>
          <a:p>
            <a:r>
              <a:rPr lang="de-CH" b="1" dirty="0"/>
              <a:t>Bezeichnungen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7986205" cy="4351338"/>
          </a:xfrm>
        </p:spPr>
        <p:txBody>
          <a:bodyPr>
            <a:normAutofit/>
          </a:bodyPr>
          <a:lstStyle/>
          <a:p>
            <a:r>
              <a:rPr lang="de-CH" dirty="0"/>
              <a:t>Nur Sicherheitsschuhe mit der Bezeichnung S (Sicherheitsschuh) bieten genügend Schutz</a:t>
            </a:r>
          </a:p>
          <a:p>
            <a:endParaRPr lang="de-CH" dirty="0"/>
          </a:p>
          <a:p>
            <a:r>
              <a:rPr lang="de-CH" dirty="0"/>
              <a:t>keine Schuhe mit der Bezeichnung P (Schutzschuhe) oder O (Berufsschuhe) verwenden</a:t>
            </a:r>
          </a:p>
          <a:p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9ACC9ED-41CE-46F8-8A1A-F44672997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9005" y="185309"/>
            <a:ext cx="2373297" cy="344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870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68873"/>
            <a:ext cx="10515600" cy="1325563"/>
          </a:xfrm>
        </p:spPr>
        <p:txBody>
          <a:bodyPr>
            <a:normAutofit/>
          </a:bodyPr>
          <a:lstStyle/>
          <a:p>
            <a:r>
              <a:rPr lang="de-CH" b="1" dirty="0"/>
              <a:t>Ausstattung (EN ISO 20345)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664084" cy="4351338"/>
          </a:xfrm>
        </p:spPr>
        <p:txBody>
          <a:bodyPr>
            <a:normAutofit/>
          </a:bodyPr>
          <a:lstStyle/>
          <a:p>
            <a:r>
              <a:rPr lang="de-CH" dirty="0"/>
              <a:t>Zehenschutzkappe: Schutzwirkung Minimum 200 J</a:t>
            </a:r>
          </a:p>
          <a:p>
            <a:endParaRPr lang="de-CH" dirty="0"/>
          </a:p>
          <a:p>
            <a:r>
              <a:rPr lang="de-CH" dirty="0"/>
              <a:t>Durchtrittssichere und profilierte Laufsohle</a:t>
            </a:r>
          </a:p>
          <a:p>
            <a:endParaRPr lang="de-CH" dirty="0"/>
          </a:p>
          <a:p>
            <a:r>
              <a:rPr lang="de-CH" dirty="0"/>
              <a:t>Geschlossener Fersenbereich, Energieaufnahmevermögen im Fersenbereich</a:t>
            </a:r>
          </a:p>
          <a:p>
            <a:endParaRPr lang="de-CH" dirty="0"/>
          </a:p>
          <a:p>
            <a:r>
              <a:rPr lang="de-CH" dirty="0"/>
              <a:t>Je nach Einsatz Nässeschutz (S3: Obermaterial mit Nässeschutz)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2A6885E-5C23-4DB9-B9A8-76A4BA4C4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6156" y="133164"/>
            <a:ext cx="1969692" cy="285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18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68873"/>
            <a:ext cx="10515600" cy="1325563"/>
          </a:xfrm>
        </p:spPr>
        <p:txBody>
          <a:bodyPr>
            <a:normAutofit/>
          </a:bodyPr>
          <a:lstStyle/>
          <a:p>
            <a:r>
              <a:rPr lang="de-CH" b="1" dirty="0"/>
              <a:t>Bei der Auswahl zu berücksichtigen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71148"/>
            <a:ext cx="9122547" cy="4351338"/>
          </a:xfrm>
        </p:spPr>
        <p:txBody>
          <a:bodyPr>
            <a:normAutofit lnSpcReduction="10000"/>
          </a:bodyPr>
          <a:lstStyle/>
          <a:p>
            <a:r>
              <a:rPr lang="de-CH" dirty="0"/>
              <a:t>Rutschfeste und trittsichere Laufsohle abgestimmt auf den Einsatzbereich</a:t>
            </a:r>
          </a:p>
          <a:p>
            <a:endParaRPr lang="de-CH" dirty="0"/>
          </a:p>
          <a:p>
            <a:r>
              <a:rPr lang="de-CH" dirty="0"/>
              <a:t>Passform : Verhältnis der Fussbreite zur Fusslänge, </a:t>
            </a:r>
            <a:r>
              <a:rPr lang="de-CH" dirty="0" err="1"/>
              <a:t>Risthöhe</a:t>
            </a:r>
            <a:endParaRPr lang="de-CH" dirty="0"/>
          </a:p>
          <a:p>
            <a:endParaRPr lang="de-CH" dirty="0"/>
          </a:p>
          <a:p>
            <a:r>
              <a:rPr lang="de-CH" dirty="0"/>
              <a:t>Dem Körpergewicht angepasste Trittdämpfung in der Sohle zur Schonung der Gelenke und des Bewegungsapparates</a:t>
            </a:r>
          </a:p>
          <a:p>
            <a:endParaRPr lang="de-CH" dirty="0"/>
          </a:p>
          <a:p>
            <a:r>
              <a:rPr lang="de-CH" dirty="0"/>
              <a:t>Hochwertige Innenausstattung aus Leder oder Textilien für die Bequemlichkeit und ein angenehmes Klima im Schuh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070D8C6-C6FF-4767-B377-B4E172AB2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7463" y="0"/>
            <a:ext cx="1632673" cy="236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03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68873"/>
            <a:ext cx="10515600" cy="1325563"/>
          </a:xfrm>
        </p:spPr>
        <p:txBody>
          <a:bodyPr>
            <a:normAutofit/>
          </a:bodyPr>
          <a:lstStyle/>
          <a:p>
            <a:r>
              <a:rPr lang="de-CH" b="1" dirty="0"/>
              <a:t>Präventionskultur fördern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71148"/>
            <a:ext cx="10262938" cy="4351338"/>
          </a:xfrm>
        </p:spPr>
        <p:txBody>
          <a:bodyPr>
            <a:normAutofit/>
          </a:bodyPr>
          <a:lstStyle/>
          <a:p>
            <a:r>
              <a:rPr lang="de-CH" dirty="0"/>
              <a:t>Im Holzbau sind Sicherheitsschuhe S3 oder S1P zu tragen</a:t>
            </a:r>
          </a:p>
          <a:p>
            <a:endParaRPr lang="de-CH" dirty="0"/>
          </a:p>
          <a:p>
            <a:r>
              <a:rPr lang="de-CH" dirty="0"/>
              <a:t>Im Holzbau gilt das Tragobligatorium bei allen Arbeiten!</a:t>
            </a:r>
          </a:p>
          <a:p>
            <a:endParaRPr lang="de-CH" dirty="0"/>
          </a:p>
          <a:p>
            <a:r>
              <a:rPr lang="de-CH" dirty="0"/>
              <a:t>Ausnahme: wenn besondere Umstände das Tragen nicht zulassen Bsp. Extreme Kälte, verlegen von Parkettböden</a:t>
            </a:r>
          </a:p>
          <a:p>
            <a:endParaRPr lang="de-CH" dirty="0"/>
          </a:p>
          <a:p>
            <a:r>
              <a:rPr lang="de-CH" dirty="0"/>
              <a:t>Finanzierung festlegen: Fester Jahresbeitrag, Direktvergütung usw.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62A4CC94-F4CB-4B1D-BD8E-BF372A54D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7463" y="0"/>
            <a:ext cx="1632673" cy="236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83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EA8B92-CD28-4DD8-9019-8E1EC5E8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Testfragen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9B8B23-9964-4424-9EA0-1A4E6C305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>
                <a:hlinkClick r:id="rId2"/>
              </a:rPr>
              <a:t>Link zu Testfragen Sicherheitsschuhe</a:t>
            </a:r>
            <a:endParaRPr lang="de-CH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9803536-07A8-4577-A6A3-9BFC8EEF4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1264" y="365125"/>
            <a:ext cx="4261378" cy="618078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6E63A46-E6FA-41EC-87F6-50B5783D99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87363"/>
            <a:ext cx="2399522" cy="239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85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Breitbild</PresentationFormat>
  <Paragraphs>64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Firmenlogo</vt:lpstr>
      <vt:lpstr>Sicherheitsschuhe tragen bei:</vt:lpstr>
      <vt:lpstr>Sicherheitsschuhe schützen wirksam vor: </vt:lpstr>
      <vt:lpstr>Grundlagen und Verantwortung</vt:lpstr>
      <vt:lpstr>Bezeichnungen</vt:lpstr>
      <vt:lpstr>Ausstattung (EN ISO 20345)</vt:lpstr>
      <vt:lpstr>Bei der Auswahl zu berücksichtigen</vt:lpstr>
      <vt:lpstr>Präventionskultur fördern</vt:lpstr>
      <vt:lpstr>Testfragen</vt:lpstr>
      <vt:lpstr>Sicherheitsschuhe schützen gegen Fussverletzungen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Firmenlogo</dc:title>
  <dc:creator>Daniel Küng</dc:creator>
  <cp:lastModifiedBy>Philipp Bürgi</cp:lastModifiedBy>
  <cp:revision>29</cp:revision>
  <dcterms:created xsi:type="dcterms:W3CDTF">2020-12-16T12:27:11Z</dcterms:created>
  <dcterms:modified xsi:type="dcterms:W3CDTF">2021-08-03T08:43:57Z</dcterms:modified>
</cp:coreProperties>
</file>