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3A47D-41F9-4AE6-8AD8-0EE70D639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10FAE3-18A1-4020-A852-9134E688F8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44E7468-6EA0-48BD-B654-0E97E85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7837B7-847C-4342-A792-CC105A4F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04B00E-8D84-4998-A3D5-DC97ED70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775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D3E6F0-CB0F-4363-A5A7-7BEF674E2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6AE5E7A-5F21-4A45-80D4-F857A2476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67194C-AE3D-4106-BEB5-C192247C9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38F2916-D278-4AD6-B912-FDA75C42B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A15E33-319C-4B6E-8CC4-B024687F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71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6B799FA-B51F-460A-8B03-0A7014D88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7C6E263-2758-482A-A524-137948A27D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8C0EBA-B7AD-46D9-8E88-B738B668F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7F3DCA-0F3B-4A68-8B27-135E93164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532643-010A-48CB-A2C6-D1C504ED8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962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E53A9-01E0-4AF3-9E29-BC5885057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66AC18-86F8-438D-99EE-BEEA36D6E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2E11038-5930-47F7-BE1F-0EC9787AC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B90686-D253-4102-B9FC-C791CC76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D38969-5BBF-40EF-BA25-F31FEFD0E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406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08826-E555-46E6-97A6-14E722783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5159AE-A643-4AC2-AA7B-D6BB7F01EF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3F55BA8-EF19-4A7B-A1CD-4709003B7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8D2A4-80C5-4061-9778-C66C1657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2D235C-AC0D-41C8-AC86-E095180A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631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E94283-0574-49C9-B2A6-FB130CD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200C2-13D8-4D2E-ABE4-C706141E2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AA7CE1F-547F-48BA-B592-41431EE41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D806E-B3EA-4800-8C6B-38099BFE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4FF43AC-0CA1-4423-91CA-7BA8B2E4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93C50D-A3C6-4C27-86F3-8734425FC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3220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E970FC-8B9E-4B7B-96B0-AF37DC16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CAE2E2-0B71-41F3-BCF6-049BD12FF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DD20F71-A90B-400A-A821-BF0B11452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4BEDB6-4C6D-406F-B530-EEFD004568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CCDE734-C421-468A-92A0-8DDDB5C699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764B92-8A3E-41C9-AA2C-CFF6A2677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03748CF-2677-4B57-A74D-5EEB2C594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E3B97BF-821A-49F2-9E91-E42658FBC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0291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323FDC-81DB-4F43-BC53-31AF432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868442A-CE8C-4C6A-BADC-0C6B0FB0E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B54E440-AF5F-4F05-9BB3-BB830B28F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5371A1F-D9D3-48BC-86A8-81A028425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54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0F0035E-D03F-440D-A720-1569DDD29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A5AE7A0-DB22-458B-B0D5-1CF603F34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5FDBA69-DB3C-4D25-AE3F-9B7741364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6334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4D81CF-D130-4BA3-AE74-1617F7426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AC3F6-B5AB-4836-8A88-5F441495B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03EC485-DBC0-4097-A9D5-9632A69C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0A5A1B5-F270-4BF3-A376-61FFA2B73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A078910-3FA6-45B3-BEBC-B219E6383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CC4A55-A410-4C18-94A6-A62A29C6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4939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D1209-CA62-4F6E-A50C-A0109E3F3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58A83BF-AD47-4AA5-9A10-59A596441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0920217-9C03-46AA-B772-60D85E0AD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9309C-B640-4531-94C4-B0E281E1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1F31E-8529-479A-A2AF-2D53BF26A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6AED30-4B20-4D48-B9F3-5AEB48309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64518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669A0A0-2FCF-47BD-8415-37CD8954E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7AE0D5-6228-47C4-9E37-6215B74896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84CEB-B889-43BB-BC9C-F2E178B71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FBB3B-1B24-45E0-9AF0-783936F1D443}" type="datetimeFigureOut">
              <a:rPr lang="de-CH" smtClean="0"/>
              <a:t>26.11.2019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8159E-DEE0-421B-9FA5-20D7B8D91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4A9796-8C02-44C6-9947-E505FBA95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44FB-6AB8-470D-B756-EF9EA9E6F14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100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51576-C186-4A9B-AE9F-8656E9294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77329" y="640080"/>
            <a:ext cx="6274590" cy="4018341"/>
          </a:xfrm>
          <a:noFill/>
        </p:spPr>
        <p:txBody>
          <a:bodyPr>
            <a:normAutofit/>
          </a:bodyPr>
          <a:lstStyle/>
          <a:p>
            <a:pPr algn="l"/>
            <a:r>
              <a:rPr lang="de-CH"/>
              <a:t>Firmenlogo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6EC7C10-4F68-4F6E-9469-08D0CB13F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77329" y="4796852"/>
            <a:ext cx="6274590" cy="1421068"/>
          </a:xfrm>
          <a:noFill/>
        </p:spPr>
        <p:txBody>
          <a:bodyPr>
            <a:normAutofit/>
          </a:bodyPr>
          <a:lstStyle/>
          <a:p>
            <a:pPr algn="l"/>
            <a:r>
              <a:rPr lang="de-CH"/>
              <a:t>Ladungssicherung</a:t>
            </a:r>
            <a:endParaRPr lang="de-CH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10FF62D3-5FF8-4A2A-B000-CAF60EF771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43"/>
          <a:stretch/>
        </p:blipFill>
        <p:spPr>
          <a:xfrm>
            <a:off x="391885" y="373229"/>
            <a:ext cx="4147705" cy="611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398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F453C4-6E5A-46A7-9F2D-B7D4EA3FF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224" y="1352940"/>
            <a:ext cx="10515600" cy="4351338"/>
          </a:xfrm>
        </p:spPr>
        <p:txBody>
          <a:bodyPr/>
          <a:lstStyle/>
          <a:p>
            <a:r>
              <a:rPr lang="de-CH" b="1" dirty="0"/>
              <a:t>Direktzurren</a:t>
            </a:r>
            <a:r>
              <a:rPr lang="de-CH" dirty="0"/>
              <a:t>: Minimum 4 Sicherungsmittel direkt von Ladung an Fahrzeug gesichert (Bsp. Transport einer Scherenbühne)</a:t>
            </a:r>
          </a:p>
          <a:p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C5251C6-6212-41D9-A615-0F7FE726A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87814"/>
          </a:xfrm>
        </p:spPr>
        <p:txBody>
          <a:bodyPr/>
          <a:lstStyle/>
          <a:p>
            <a:r>
              <a:rPr lang="de-CH" b="1" dirty="0"/>
              <a:t>Sicherungsmethoden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CD946F5-6F9A-4F74-AF3B-B69B3DBC52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199" y="2340754"/>
            <a:ext cx="8323551" cy="4152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2751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B17948-2DB4-4E60-96F6-D5A67E441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370"/>
            <a:ext cx="10515600" cy="4351338"/>
          </a:xfrm>
        </p:spPr>
        <p:txBody>
          <a:bodyPr/>
          <a:lstStyle/>
          <a:p>
            <a:r>
              <a:rPr lang="de-CH" b="1" dirty="0"/>
              <a:t>Niederzurren</a:t>
            </a:r>
            <a:r>
              <a:rPr lang="de-CH" dirty="0"/>
              <a:t>: Anpressdruck durch niederzurren (Bsp. Transport von Holzstapel)</a:t>
            </a:r>
          </a:p>
          <a:p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4009BE2-F3E4-4977-9763-B5C05961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4244"/>
          </a:xfrm>
        </p:spPr>
        <p:txBody>
          <a:bodyPr/>
          <a:lstStyle/>
          <a:p>
            <a:r>
              <a:rPr lang="de-CH" b="1" dirty="0"/>
              <a:t>Sicherungsmethoden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ED81004-7627-4A0A-B179-5DB9EFE37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7574" y="2023381"/>
            <a:ext cx="4658558" cy="4469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792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98C0E9-6E0A-40FA-9D23-4153F7E696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674"/>
            <a:ext cx="10515600" cy="4351338"/>
          </a:xfrm>
        </p:spPr>
        <p:txBody>
          <a:bodyPr/>
          <a:lstStyle/>
          <a:p>
            <a:r>
              <a:rPr lang="de-CH" dirty="0"/>
              <a:t>Die </a:t>
            </a:r>
            <a:r>
              <a:rPr lang="de-CH" b="1" dirty="0"/>
              <a:t>Kombination</a:t>
            </a:r>
            <a:r>
              <a:rPr lang="de-CH" dirty="0"/>
              <a:t> von verschiedenen Methoden ist oftmals die sicherste Variante (Bsp. Ladung steht an der Stirnwand an und wird gegen verrutschen niedergezurrt)</a:t>
            </a:r>
          </a:p>
          <a:p>
            <a:endParaRPr lang="de-CH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695455AF-86F7-4AB3-9242-6DE87C49D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4548"/>
          </a:xfrm>
        </p:spPr>
        <p:txBody>
          <a:bodyPr/>
          <a:lstStyle/>
          <a:p>
            <a:r>
              <a:rPr lang="de-CH" b="1" dirty="0"/>
              <a:t>Sicherungsmethoden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0440B00E-26FA-4FEE-B602-3E8EEBDA18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406649"/>
            <a:ext cx="97631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28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738521-AC84-4A8E-9724-52CB5C8FF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Gute Bedingungen schaffen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6B712B-9678-4E88-9200-EFE076FC1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91199"/>
          </a:xfrm>
        </p:spPr>
        <p:txBody>
          <a:bodyPr>
            <a:normAutofit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de-CH" dirty="0"/>
              <a:t>Ladebrücke sauber halten (Schmutz wirkt wie ein Gleitlager)</a:t>
            </a:r>
          </a:p>
          <a:p>
            <a:pPr>
              <a:buFont typeface="Symbol" panose="05050102010706020507" pitchFamily="18" charset="2"/>
              <a:buChar char="-"/>
            </a:pPr>
            <a:endParaRPr lang="de-CH" sz="1100" dirty="0"/>
          </a:p>
          <a:p>
            <a:pPr>
              <a:buFont typeface="Symbol" panose="05050102010706020507" pitchFamily="18" charset="2"/>
              <a:buChar char="-"/>
            </a:pPr>
            <a:r>
              <a:rPr lang="de-CH" dirty="0"/>
              <a:t>Nur in sich stabile Ladungselemente sichern (Kleinteile in Boxen, Platten mit Sicherungsgurten umreifen)</a:t>
            </a:r>
          </a:p>
          <a:p>
            <a:pPr>
              <a:buFont typeface="Symbol" panose="05050102010706020507" pitchFamily="18" charset="2"/>
              <a:buChar char="-"/>
            </a:pPr>
            <a:endParaRPr lang="de-CH" sz="1100" dirty="0"/>
          </a:p>
          <a:p>
            <a:pPr>
              <a:buFont typeface="Symbol" panose="05050102010706020507" pitchFamily="18" charset="2"/>
              <a:buChar char="-"/>
            </a:pPr>
            <a:r>
              <a:rPr lang="de-CH" dirty="0"/>
              <a:t>Rutschige Oberflächen (OSB, Stahl, Eternit) durch zusätzliche Massnahmen sichern: rutschhemmendes Material, Umreifung, lückenloses Stauen (Formschluss)</a:t>
            </a:r>
          </a:p>
          <a:p>
            <a:pPr>
              <a:buFont typeface="Symbol" panose="05050102010706020507" pitchFamily="18" charset="2"/>
              <a:buChar char="-"/>
            </a:pPr>
            <a:endParaRPr lang="de-CH" sz="1000" dirty="0"/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Sicherungsmittel müssen intakt (Sichtkontrolle) und mit lesbaren Etiketten versehen sein</a:t>
            </a:r>
            <a:endParaRPr lang="de-CH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09580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839FFC-5610-4793-82A3-610BAC93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13952"/>
          </a:xfrm>
          <a:solidFill>
            <a:schemeClr val="tx1"/>
          </a:solidFill>
        </p:spPr>
        <p:txBody>
          <a:bodyPr>
            <a:normAutofit/>
          </a:bodyPr>
          <a:lstStyle/>
          <a:p>
            <a:pPr algn="ctr"/>
            <a:r>
              <a:rPr lang="de-CH" sz="5400" b="1" dirty="0">
                <a:solidFill>
                  <a:srgbClr val="FFFF00"/>
                </a:solidFill>
              </a:rPr>
              <a:t>Durch sicheres Verladen</a:t>
            </a:r>
            <a:br>
              <a:rPr lang="de-CH" sz="5400" b="1" dirty="0">
                <a:solidFill>
                  <a:srgbClr val="FFFF00"/>
                </a:solidFill>
              </a:rPr>
            </a:br>
            <a:r>
              <a:rPr lang="de-CH" sz="5400" b="1" dirty="0">
                <a:solidFill>
                  <a:srgbClr val="FFFF00"/>
                </a:solidFill>
              </a:rPr>
              <a:t>verhindern eines Schadens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94DE3A-DC2F-4DA4-92B1-B7D6733DE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71631"/>
            <a:ext cx="10515600" cy="260533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CH" sz="4000" dirty="0"/>
              <a:t>Viel Erfolg und unfallfreie Fahrt wünscht euch</a:t>
            </a:r>
          </a:p>
          <a:p>
            <a:pPr marL="0" indent="0" algn="ctr">
              <a:buNone/>
            </a:pPr>
            <a:endParaRPr lang="de-CH" sz="4000" dirty="0"/>
          </a:p>
          <a:p>
            <a:pPr marL="0" indent="0" algn="ctr">
              <a:buNone/>
            </a:pPr>
            <a:r>
              <a:rPr lang="de-CH" sz="4000" dirty="0"/>
              <a:t> </a:t>
            </a:r>
            <a:r>
              <a:rPr lang="de-CH" sz="4000" dirty="0">
                <a:solidFill>
                  <a:schemeClr val="bg1">
                    <a:lumMod val="65000"/>
                  </a:schemeClr>
                </a:solidFill>
              </a:rPr>
              <a:t>Name Firma</a:t>
            </a:r>
          </a:p>
        </p:txBody>
      </p:sp>
    </p:spTree>
    <p:extLst>
      <p:ext uri="{BB962C8B-B14F-4D97-AF65-F5344CB8AC3E}">
        <p14:creationId xmlns:p14="http://schemas.microsoft.com/office/powerpoint/2010/main" val="20626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3C169-1657-4677-88F9-45FD0F3CB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Regeln zur Ladungssicherung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CDEB4B9-6C47-4D1E-97C4-2D7515B004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21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Alle mitgeführten Güter müssen gesichert sein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Gleichmässige Lastverteilung auf Achsen und Räder 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Ausreichend Sicherungsmittel verwenden </a:t>
            </a:r>
            <a:b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(Gewicht, Brems- und Fliehkraft berücksichtigen)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Nur an vorgegebener Sicherungseinrichtung sichern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endParaRPr lang="de-CH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CH" sz="2000" dirty="0">
                <a:latin typeface="Arial" panose="020B0604020202020204" pitchFamily="34" charset="0"/>
                <a:cs typeface="Arial" panose="020B0604020202020204" pitchFamily="34" charset="0"/>
              </a:rPr>
              <a:t>Hinterer Warenüberhang ab 1m Überstand markieren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de-DE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</a:t>
            </a:r>
            <a:endParaRPr lang="de-CH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54950B6E-4988-4DC7-88F0-783B8CEEE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43"/>
          <a:stretch/>
        </p:blipFill>
        <p:spPr>
          <a:xfrm>
            <a:off x="9162661" y="839759"/>
            <a:ext cx="2494957" cy="3676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29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3D23BC-44B5-4887-9073-F2E81F169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Verantwortung in der Ladungssicherung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A35726-87A5-463F-ACB4-0D69F2609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CH" dirty="0"/>
              <a:t>Der Fahrer ist für die Ladung verantwortlich – Kontrollpflicht!</a:t>
            </a:r>
          </a:p>
          <a:p>
            <a:pPr>
              <a:buFontTx/>
              <a:buChar char="-"/>
            </a:pPr>
            <a:endParaRPr lang="de-CH" dirty="0"/>
          </a:p>
          <a:p>
            <a:pPr>
              <a:buFontTx/>
              <a:buChar char="-"/>
            </a:pPr>
            <a:r>
              <a:rPr lang="de-CH" dirty="0"/>
              <a:t>Bei nicht einsehbaren Teilen ist die Verantwortung beim Verlader</a:t>
            </a:r>
          </a:p>
          <a:p>
            <a:pPr>
              <a:buFontTx/>
              <a:buChar char="-"/>
            </a:pPr>
            <a:endParaRPr lang="de-CH" dirty="0"/>
          </a:p>
          <a:p>
            <a:pPr>
              <a:buFontTx/>
              <a:buChar char="-"/>
            </a:pPr>
            <a:r>
              <a:rPr lang="de-CH" dirty="0"/>
              <a:t>Jede Ladung, ob leicht oder schwer, klein oder gross, muss gesichert werden – auch im Kastenwagen</a:t>
            </a:r>
          </a:p>
          <a:p>
            <a:pPr marL="0" indent="0">
              <a:buNone/>
            </a:pPr>
            <a:endParaRPr lang="de-CH" strike="sngStrike" dirty="0"/>
          </a:p>
          <a:p>
            <a:pPr>
              <a:buFontTx/>
              <a:buChar char="-"/>
            </a:pPr>
            <a:r>
              <a:rPr lang="de-CH" dirty="0"/>
              <a:t>Ladung nur an geeigneter Sicherungseinrichtung sichern</a:t>
            </a:r>
          </a:p>
        </p:txBody>
      </p:sp>
    </p:spTree>
    <p:extLst>
      <p:ext uri="{BB962C8B-B14F-4D97-AF65-F5344CB8AC3E}">
        <p14:creationId xmlns:p14="http://schemas.microsoft.com/office/powerpoint/2010/main" val="2014095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546ADA-7609-40B6-975C-80240BD04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5411"/>
          </a:xfrm>
        </p:spPr>
        <p:txBody>
          <a:bodyPr/>
          <a:lstStyle/>
          <a:p>
            <a:r>
              <a:rPr lang="de-CH" dirty="0"/>
              <a:t>Fahrzeug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5DB71E-3506-4B0D-8C4D-7F60552361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698"/>
            <a:ext cx="10515600" cy="4351338"/>
          </a:xfrm>
        </p:spPr>
        <p:txBody>
          <a:bodyPr>
            <a:normAutofit/>
          </a:bodyPr>
          <a:lstStyle/>
          <a:p>
            <a:r>
              <a:rPr lang="de-CH" sz="2600" dirty="0"/>
              <a:t>Nutzlast, Anhängelast und Stützlast gemäss Fahrzeugausweis einhalten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51B3C59-055F-4E44-AFEE-D1CE8AA3BF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035" y="2188805"/>
            <a:ext cx="6323772" cy="410002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4CF5263-4944-46AE-865C-4D9533238FA8}"/>
              </a:ext>
            </a:extLst>
          </p:cNvPr>
          <p:cNvSpPr/>
          <p:nvPr/>
        </p:nvSpPr>
        <p:spPr>
          <a:xfrm>
            <a:off x="5903107" y="4082912"/>
            <a:ext cx="1444700" cy="194528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DCAD0269-57E7-4904-901E-79FCF912E263}"/>
              </a:ext>
            </a:extLst>
          </p:cNvPr>
          <p:cNvSpPr/>
          <p:nvPr/>
        </p:nvSpPr>
        <p:spPr>
          <a:xfrm>
            <a:off x="1024034" y="4539375"/>
            <a:ext cx="2740097" cy="89375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F9D18D78-241D-4D4B-B843-BB4B42F8E46F}"/>
              </a:ext>
            </a:extLst>
          </p:cNvPr>
          <p:cNvSpPr txBox="1">
            <a:spLocks/>
          </p:cNvSpPr>
          <p:nvPr/>
        </p:nvSpPr>
        <p:spPr>
          <a:xfrm>
            <a:off x="7702928" y="5450889"/>
            <a:ext cx="757491" cy="257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de-CH" sz="1200" dirty="0"/>
              <a:t>Dachlast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E3B44A90-3014-4AEF-BAF8-11A098526A76}"/>
              </a:ext>
            </a:extLst>
          </p:cNvPr>
          <p:cNvCxnSpPr>
            <a:cxnSpLocks/>
            <a:stCxn id="7" idx="1"/>
          </p:cNvCxnSpPr>
          <p:nvPr/>
        </p:nvCxnSpPr>
        <p:spPr>
          <a:xfrm flipH="1">
            <a:off x="7304871" y="5579615"/>
            <a:ext cx="39805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32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5D0DB-98CD-4633-B706-98AF0162C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Fahrzeug</a:t>
            </a:r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F5419077-FBEE-4C1F-A374-BAC7968544D3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Char char="-"/>
            </a:pPr>
            <a:r>
              <a:rPr lang="de-CH" dirty="0"/>
              <a:t>Lastangaben der Dachträger, Stirn- und Seitenwände einhalten</a:t>
            </a:r>
          </a:p>
          <a:p>
            <a:pPr>
              <a:buFontTx/>
              <a:buChar char="-"/>
            </a:pPr>
            <a:endParaRPr lang="de-CH" dirty="0"/>
          </a:p>
          <a:p>
            <a:pPr>
              <a:buFontTx/>
              <a:buChar char="-"/>
            </a:pPr>
            <a:r>
              <a:rPr lang="de-CH" dirty="0"/>
              <a:t>Anzahl, Zustand und Belastbarkeit der Sicherungseinrichtung beachten</a:t>
            </a:r>
          </a:p>
          <a:p>
            <a:pPr>
              <a:buFontTx/>
              <a:buChar char="-"/>
            </a:pPr>
            <a:endParaRPr lang="de-CH" dirty="0"/>
          </a:p>
          <a:p>
            <a:pPr>
              <a:buFontTx/>
              <a:buChar char="-"/>
            </a:pPr>
            <a:r>
              <a:rPr lang="de-CH" dirty="0"/>
              <a:t>Unklarheiten oder fehlende Angaben beim Hersteller abklären lassen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CH" strike="sngStrike" dirty="0"/>
          </a:p>
        </p:txBody>
      </p:sp>
    </p:spTree>
    <p:extLst>
      <p:ext uri="{BB962C8B-B14F-4D97-AF65-F5344CB8AC3E}">
        <p14:creationId xmlns:p14="http://schemas.microsoft.com/office/powerpoint/2010/main" val="209492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836E20-2DE1-4668-9930-FE690FF8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822"/>
          </a:xfrm>
        </p:spPr>
        <p:txBody>
          <a:bodyPr/>
          <a:lstStyle/>
          <a:p>
            <a:r>
              <a:rPr lang="de-CH" b="1" dirty="0"/>
              <a:t>Lastverteilung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47321D-68F7-49EB-AFD9-DEE19749E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4948"/>
            <a:ext cx="10515600" cy="4351338"/>
          </a:xfrm>
        </p:spPr>
        <p:txBody>
          <a:bodyPr/>
          <a:lstStyle/>
          <a:p>
            <a:pPr>
              <a:buFontTx/>
              <a:buChar char="-"/>
            </a:pPr>
            <a:r>
              <a:rPr lang="de-CH" dirty="0"/>
              <a:t>Schwerpunkt der Ladung so tief wie möglich halten</a:t>
            </a:r>
          </a:p>
          <a:p>
            <a:pPr>
              <a:buFontTx/>
              <a:buChar char="-"/>
            </a:pPr>
            <a:r>
              <a:rPr lang="de-CH" dirty="0"/>
              <a:t>Schwerpunkt in der Mitte und der Längsachse der Ladebrücke platzieren</a:t>
            </a:r>
          </a:p>
          <a:p>
            <a:pPr>
              <a:buFontTx/>
              <a:buChar char="-"/>
            </a:pPr>
            <a:r>
              <a:rPr lang="de-CH" dirty="0"/>
              <a:t>Bei Anhängern: Schwerpunkt kurz vor der Mitte der Zentralachse platzieren (Kippgefahr bei abgekoppeltem Anhänger berücksichtigen) </a:t>
            </a:r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F590A9C-66CD-4028-ADB6-35322B281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900" y="3705807"/>
            <a:ext cx="7531214" cy="264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328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CAA4F-E501-4DBA-B79C-27E370B2F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b="1" dirty="0"/>
              <a:t>Überhang, Höhe und Breite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29E73C-A9A1-4C60-9F96-1E57F83E2F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de-CH" dirty="0"/>
              <a:t>Ab einem Meter Überhang deutliche Kennzeichnung des Transportgutes mit einem Signalkörper (</a:t>
            </a:r>
            <a:r>
              <a:rPr lang="de-CH" dirty="0" err="1"/>
              <a:t>Triopan</a:t>
            </a:r>
            <a:r>
              <a:rPr lang="de-CH" dirty="0"/>
              <a:t>, Dreieckpyramide, Luftsack)</a:t>
            </a:r>
          </a:p>
          <a:p>
            <a:pPr>
              <a:buFontTx/>
              <a:buChar char="-"/>
            </a:pPr>
            <a:r>
              <a:rPr lang="de-CH" dirty="0"/>
              <a:t>Die Gesamthöhe darf 4m nicht übersteigen</a:t>
            </a:r>
          </a:p>
          <a:p>
            <a:pPr>
              <a:buFontTx/>
              <a:buChar char="-"/>
            </a:pPr>
            <a:r>
              <a:rPr lang="de-CH" dirty="0"/>
              <a:t>Die Ladung darf das Motorfahrzeug oder den Anhänger seitlich nicht überragen (Ladebrücke oder Fahrerkabine, nicht die Seitenspiegel)</a:t>
            </a:r>
          </a:p>
          <a:p>
            <a:pPr>
              <a:buFontTx/>
              <a:buChar char="-"/>
            </a:pPr>
            <a:r>
              <a:rPr lang="de-CH" dirty="0"/>
              <a:t>Bei Überschreiten der maximalen Höhe und Breite bei unteilbarem Transportgut sind Ausnahmebewilligungen nötig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00844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AEEDF85F-AD7D-4492-91A3-FC7C081055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45706"/>
            <a:ext cx="8619155" cy="4855094"/>
          </a:xfrm>
          <a:prstGeom prst="rect">
            <a:avLst/>
          </a:prstGeom>
        </p:spPr>
      </p:pic>
      <p:sp>
        <p:nvSpPr>
          <p:cNvPr id="4" name="Titel 1">
            <a:extLst>
              <a:ext uri="{FF2B5EF4-FFF2-40B4-BE49-F238E27FC236}">
                <a16:creationId xmlns:a16="http://schemas.microsoft.com/office/drawing/2014/main" id="{2D660EB1-39F5-4289-91A3-0D5077231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de-CH" b="1" dirty="0"/>
              <a:t>Überhang, Höhe und Breite</a:t>
            </a:r>
          </a:p>
        </p:txBody>
      </p:sp>
    </p:spTree>
    <p:extLst>
      <p:ext uri="{BB962C8B-B14F-4D97-AF65-F5344CB8AC3E}">
        <p14:creationId xmlns:p14="http://schemas.microsoft.com/office/powerpoint/2010/main" val="476450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8BA696-C524-4692-B371-97BEED03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1161"/>
          </a:xfrm>
        </p:spPr>
        <p:txBody>
          <a:bodyPr/>
          <a:lstStyle/>
          <a:p>
            <a:r>
              <a:rPr lang="de-CH" b="1" dirty="0"/>
              <a:t>Sicherungsmethoden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494BA4-1283-4023-843B-F4B0CECEF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2886" y="1415078"/>
            <a:ext cx="10515600" cy="4351338"/>
          </a:xfrm>
        </p:spPr>
        <p:txBody>
          <a:bodyPr/>
          <a:lstStyle/>
          <a:p>
            <a:r>
              <a:rPr lang="de-CH" b="1" dirty="0"/>
              <a:t>Lückenloses stauen</a:t>
            </a:r>
            <a:r>
              <a:rPr lang="de-CH" dirty="0"/>
              <a:t> (Kraftaufnahme der Stirn-, Seiten- und Rückwand beachten)</a:t>
            </a:r>
          </a:p>
          <a:p>
            <a:endParaRPr lang="de-CH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2210237-DE1C-4A9D-880C-9BF0BD4EB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94792"/>
            <a:ext cx="8048661" cy="395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58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381</Words>
  <Application>Microsoft Office PowerPoint</Application>
  <PresentationFormat>Breitbild</PresentationFormat>
  <Paragraphs>60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Office</vt:lpstr>
      <vt:lpstr>Firmenlogo</vt:lpstr>
      <vt:lpstr>Regeln zur Ladungssicherung</vt:lpstr>
      <vt:lpstr>Verantwortung in der Ladungssicherung</vt:lpstr>
      <vt:lpstr>Fahrzeug</vt:lpstr>
      <vt:lpstr>Fahrzeug</vt:lpstr>
      <vt:lpstr>Lastverteilung</vt:lpstr>
      <vt:lpstr>Überhang, Höhe und Breite</vt:lpstr>
      <vt:lpstr>Überhang, Höhe und Breite</vt:lpstr>
      <vt:lpstr>Sicherungsmethoden</vt:lpstr>
      <vt:lpstr>Sicherungsmethoden</vt:lpstr>
      <vt:lpstr>Sicherungsmethoden</vt:lpstr>
      <vt:lpstr>Sicherungsmethoden</vt:lpstr>
      <vt:lpstr>Gute Bedingungen schaffen</vt:lpstr>
      <vt:lpstr>Durch sicheres Verladen verhindern eines Schadens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Firmenlogo</dc:title>
  <dc:creator>Daniel Küng</dc:creator>
  <cp:lastModifiedBy>Daniel Küng</cp:lastModifiedBy>
  <cp:revision>9</cp:revision>
  <dcterms:created xsi:type="dcterms:W3CDTF">2019-10-02T12:08:48Z</dcterms:created>
  <dcterms:modified xsi:type="dcterms:W3CDTF">2019-11-26T08:32:35Z</dcterms:modified>
</cp:coreProperties>
</file>