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3A47D-41F9-4AE6-8AD8-0EE70D639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10FAE3-18A1-4020-A852-9134E688F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E7468-6EA0-48BD-B654-0E97E859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14.03.2025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7837B7-847C-4342-A792-CC105A4F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04B00E-8D84-4998-A3D5-DC97ED70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775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3E6F0-CB0F-4363-A5A7-7BEF674E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AE5E7A-5F21-4A45-80D4-F857A2476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67194C-AE3D-4106-BEB5-C192247C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14.03.2025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8F2916-D278-4AD6-B912-FDA75C42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A15E33-319C-4B6E-8CC4-B024687F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715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6B799FA-B51F-460A-8B03-0A7014D88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C6E263-2758-482A-A524-137948A27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8C0EBA-B7AD-46D9-8E88-B738B668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14.03.2025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7F3DCA-0F3B-4A68-8B27-135E9316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532643-010A-48CB-A2C6-D1C504ED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962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E53A9-01E0-4AF3-9E29-BC588505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66AC18-86F8-438D-99EE-BEEA36D6E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E11038-5930-47F7-BE1F-0EC9787A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14.03.2025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B90686-D253-4102-B9FC-C791CC76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D38969-5BBF-40EF-BA25-F31FEFD0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406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08826-E555-46E6-97A6-14E72278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5159AE-A643-4AC2-AA7B-D6BB7F01E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F55BA8-EF19-4A7B-A1CD-4709003B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14.03.2025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B8D2A4-80C5-4061-9778-C66C1657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2D235C-AC0D-41C8-AC86-E095180A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631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94283-0574-49C9-B2A6-FB130CD2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1200C2-13D8-4D2E-ABE4-C706141E2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A7CE1F-547F-48BA-B592-41431EE4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D806E-B3EA-4800-8C6B-38099BFE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14.03.2025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F43AC-0CA1-4423-91CA-7BA8B2E4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93C50D-A3C6-4C27-86F3-8734425F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220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970FC-8B9E-4B7B-96B0-AF37DC16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CAE2E2-0B71-41F3-BCF6-049BD12FF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D20F71-A90B-400A-A821-BF0B11452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4BEDB6-4C6D-406F-B530-EEFD00456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CCDE734-C421-468A-92A0-8DDDB5C69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764B92-8A3E-41C9-AA2C-CFF6A267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14.03.2025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3748CF-2677-4B57-A74D-5EEB2C59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E3B97BF-821A-49F2-9E91-E42658FB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29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323FDC-81DB-4F43-BC53-31AF4327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68442A-CE8C-4C6A-BADC-0C6B0FB0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14.03.2025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54E440-AF5F-4F05-9BB3-BB830B28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371A1F-D9D3-48BC-86A8-81A02842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054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F0035E-D03F-440D-A720-1569DDD2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14.03.2025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5AE7A0-DB22-458B-B0D5-1CF603F3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FDBA69-DB3C-4D25-AE3F-9B774136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633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D81CF-D130-4BA3-AE74-1617F742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FAC3F6-B5AB-4836-8A88-5F441495B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3EC485-DBC0-4097-A9D5-9632A69C1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A5A1B5-F270-4BF3-A376-61FFA2B7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14.03.2025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078910-3FA6-45B3-BEBC-B219E638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CC4A55-A410-4C18-94A6-A62A29C6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939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D1209-CA62-4F6E-A50C-A0109E3F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58A83BF-AD47-4AA5-9A10-59A596441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0920217-9C03-46AA-B772-60D85E0AD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29309C-B640-4531-94C4-B0E281E1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14.03.2025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B1F31E-8529-479A-A2AF-2D53BF26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6AED30-4B20-4D48-B9F3-5AEB4830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451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69A0A0-2FCF-47BD-8415-37CD8954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7AE0D5-6228-47C4-9E37-6215B7489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A84CEB-B889-43BB-BC9C-F2E178B71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FBB3B-1B24-45E0-9AF0-783936F1D443}" type="datetimeFigureOut">
              <a:rPr lang="de-CH" smtClean="0"/>
              <a:t>14.03.2025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18159E-DEE0-421B-9FA5-20D7B8D91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4A9796-8C02-44C6-9947-E505FBA95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10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lzbau-schweiz.ch/fileadmin/user_upload/user_upload/HBCH_Laden_A4_D_doppelseitig.pdf" TargetMode="External"/><Relationship Id="rId2" Type="http://schemas.openxmlformats.org/officeDocument/2006/relationships/hyperlink" Target="https://www.holzbau-schweiz.ch/fileadmin/user_upload/user_upload/HBCH_Laden_A4_IT_doppelseitig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onlineexambuilder.com/de/nachweis-kenntnisse-ladungssicherung/exam-41992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51576-C186-4A9B-AE9F-8656E9294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9" y="640080"/>
            <a:ext cx="6274590" cy="4018341"/>
          </a:xfrm>
          <a:noFill/>
        </p:spPr>
        <p:txBody>
          <a:bodyPr>
            <a:normAutofit/>
          </a:bodyPr>
          <a:lstStyle/>
          <a:p>
            <a:pPr algn="l"/>
            <a:r>
              <a:rPr lang="it-CH"/>
              <a:t>Logo aziendale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6EC7C10-4F68-4F6E-9469-08D0CB13F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9" y="4796852"/>
            <a:ext cx="6274590" cy="1421068"/>
          </a:xfrm>
          <a:noFill/>
        </p:spPr>
        <p:txBody>
          <a:bodyPr>
            <a:normAutofit/>
          </a:bodyPr>
          <a:lstStyle/>
          <a:p>
            <a:pPr algn="l"/>
            <a:r>
              <a:rPr lang="it-CH" dirty="0"/>
              <a:t>Formazione interna: messa in sicurezza del carico</a:t>
            </a:r>
          </a:p>
          <a:p>
            <a:pPr algn="l"/>
            <a:endParaRPr lang="de-CH" dirty="0"/>
          </a:p>
          <a:p>
            <a:pPr algn="l"/>
            <a:r>
              <a:rPr lang="it-CH" dirty="0">
                <a:hlinkClick r:id="rId2"/>
              </a:rPr>
              <a:t>Manifesto Holzbau Vital</a:t>
            </a:r>
            <a:endParaRPr lang="it-CH" dirty="0">
              <a:hlinkClick r:id="rId3"/>
            </a:endParaRP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C217A96-5A76-4B8F-BF8A-00641609FE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219097"/>
              </p:ext>
            </p:extLst>
          </p:nvPr>
        </p:nvGraphicFramePr>
        <p:xfrm>
          <a:off x="60973" y="89247"/>
          <a:ext cx="4299564" cy="6081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8019849" imgH="11344275" progId="AcroExch.Document.DC">
                  <p:embed/>
                </p:oleObj>
              </mc:Choice>
              <mc:Fallback>
                <p:oleObj name="Acrobat Document" r:id="rId4" imgW="8019849" imgH="1134427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73" y="89247"/>
                        <a:ext cx="4299564" cy="6081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6398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F453C4-6E5A-46A7-9F2D-B7D4EA3FF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224" y="1352940"/>
            <a:ext cx="10515600" cy="4351338"/>
          </a:xfrm>
        </p:spPr>
        <p:txBody>
          <a:bodyPr/>
          <a:lstStyle/>
          <a:p>
            <a:r>
              <a:rPr lang="it-CH" b="1"/>
              <a:t>Ancoraggio diretto</a:t>
            </a:r>
            <a:r>
              <a:rPr lang="it-CH"/>
              <a:t>: almeno 4 mezzi di fissaggio fissati direttamente dal carico al veicolo (ad es. per il trasporto di una piattaforma verticale articolata)</a:t>
            </a:r>
          </a:p>
          <a:p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C5251C6-6212-41D9-A615-0F7FE726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814"/>
          </a:xfrm>
        </p:spPr>
        <p:txBody>
          <a:bodyPr/>
          <a:lstStyle/>
          <a:p>
            <a:r>
              <a:rPr lang="it-CH" b="1"/>
              <a:t>Metodi di fissaggio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EDA667A-3FEF-421D-B398-2C78A880D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39" y="2671179"/>
            <a:ext cx="5939969" cy="343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5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B17948-2DB4-4E60-96F6-D5A67E441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370"/>
            <a:ext cx="10515600" cy="4351338"/>
          </a:xfrm>
        </p:spPr>
        <p:txBody>
          <a:bodyPr/>
          <a:lstStyle/>
          <a:p>
            <a:r>
              <a:rPr lang="it-CH" b="1"/>
              <a:t>Ancoraggio verso il basso</a:t>
            </a:r>
            <a:r>
              <a:rPr lang="it-CH"/>
              <a:t>: pressione di contatto data dall’ancoraggio verso il basso (ad es. per il trasporto di cataste di legno)</a:t>
            </a:r>
          </a:p>
          <a:p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009BE2-F3E4-4977-9763-B5C05961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4244"/>
          </a:xfrm>
        </p:spPr>
        <p:txBody>
          <a:bodyPr/>
          <a:lstStyle/>
          <a:p>
            <a:r>
              <a:rPr lang="it-CH" b="1"/>
              <a:t>Metodi di fissaggio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4A3CAD7-09C4-4AC3-8B3F-CB0C057C1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172" y="2353614"/>
            <a:ext cx="3545919" cy="413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9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98C0E9-6E0A-40FA-9D23-4153F7E69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674"/>
            <a:ext cx="10515600" cy="4351338"/>
          </a:xfrm>
        </p:spPr>
        <p:txBody>
          <a:bodyPr/>
          <a:lstStyle/>
          <a:p>
            <a:r>
              <a:rPr lang="it-CH"/>
              <a:t>La </a:t>
            </a:r>
            <a:r>
              <a:rPr lang="it-CH" b="1"/>
              <a:t>combinazione</a:t>
            </a:r>
            <a:r>
              <a:rPr lang="it-CH"/>
              <a:t> di diversi metodi è spesso la soluzione più sicura (ad es. carico appoggiato alla parete frontale e ancorato verso il basso per impedirne lo scivolamento)</a:t>
            </a:r>
          </a:p>
          <a:p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95455AF-86F7-4AB3-9242-6DE87C49D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548"/>
          </a:xfrm>
        </p:spPr>
        <p:txBody>
          <a:bodyPr/>
          <a:lstStyle/>
          <a:p>
            <a:r>
              <a:rPr lang="it-CH" b="1"/>
              <a:t>Metodi di fissaggio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82E8EFF-BC4F-464A-BE3D-64EFB52CA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82" y="2589567"/>
            <a:ext cx="5513776" cy="411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2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38521-AC84-4A8E-9724-52CB5C8F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b="1"/>
              <a:t>Creare buone condizioni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6B712B-9678-4E88-9200-EFE076FC1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1199"/>
          </a:xfrm>
        </p:spPr>
        <p:txBody>
          <a:bodyPr>
            <a:normAutofit fontScale="92500"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it-CH"/>
              <a:t>Mantenere i pianali di carico puliti (lo sporco agisce come un appoggio scorrevole)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1100" dirty="0"/>
          </a:p>
          <a:p>
            <a:pPr>
              <a:buFont typeface="Symbol" panose="05050102010706020507" pitchFamily="18" charset="2"/>
              <a:buChar char="-"/>
            </a:pPr>
            <a:r>
              <a:rPr lang="it-CH"/>
              <a:t>Fissare solo elementi di carico propriamente stabili (parti di piccole dimensioni all’interno di scatole, legare pannelli con cinghie di fissaggio)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1100" dirty="0"/>
          </a:p>
          <a:p>
            <a:pPr>
              <a:buFont typeface="Symbol" panose="05050102010706020507" pitchFamily="18" charset="2"/>
              <a:buChar char="-"/>
            </a:pPr>
            <a:r>
              <a:rPr lang="it-CH"/>
              <a:t>Fissare le superfici scivolose (OSB, acciaio, eternit) con misure aggiuntive: materiale antiscivolo, reggiatura, stivaggio compatto (accoppiamento geometrico)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1000" dirty="0"/>
          </a:p>
          <a:p>
            <a:pPr>
              <a:buFont typeface="Symbol" panose="05050102010706020507" pitchFamily="18" charset="2"/>
              <a:buChar char="-"/>
            </a:pPr>
            <a:r>
              <a:rPr lang="it-CH"/>
              <a:t>I mezzi di fissaggio devono essere intatti (Ispezione visiva) e dotati di etichette leggibili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09580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943A0-F8DB-4F5D-8E1E-E153A385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Test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D6A353-E8D4-4E01-A0A9-F2222B98D2A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963816" cy="880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CH">
                <a:hlinkClick r:id="rId2"/>
              </a:rPr>
              <a:t>Link al test Messa in sicurezza del carico</a:t>
            </a:r>
          </a:p>
          <a:p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BC1341E-6CBC-4647-8930-B32735D9E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AD8E04A-9C8D-497B-9509-44863F673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8296"/>
            <a:ext cx="2499804" cy="2499804"/>
          </a:xfrm>
          <a:prstGeom prst="rect">
            <a:avLst/>
          </a:prstGeom>
        </p:spPr>
      </p:pic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8EDC9DDE-7241-49DA-97AD-88DC8719E8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505543"/>
              </p:ext>
            </p:extLst>
          </p:nvPr>
        </p:nvGraphicFramePr>
        <p:xfrm>
          <a:off x="7180346" y="161610"/>
          <a:ext cx="4299564" cy="6081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8019849" imgH="11344275" progId="AcroExch.Document.DC">
                  <p:embed/>
                </p:oleObj>
              </mc:Choice>
              <mc:Fallback>
                <p:oleObj name="Acrobat Document" r:id="rId4" imgW="8019849" imgH="11344275" progId="AcroExch.Document.DC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8C217A96-5A76-4B8F-BF8A-00641609FE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80346" y="161610"/>
                        <a:ext cx="4299564" cy="6081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0518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39FFC-5610-4793-82A3-610BAC93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395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it-CH" sz="5400" b="1">
                <a:solidFill>
                  <a:srgbClr val="FFFF00"/>
                </a:solidFill>
              </a:rPr>
              <a:t>Carico ben fissato, </a:t>
            </a:r>
            <a:br>
              <a:rPr lang="it-CH" sz="5400" b="1">
                <a:solidFill>
                  <a:srgbClr val="FFFF00"/>
                </a:solidFill>
              </a:rPr>
            </a:br>
            <a:r>
              <a:rPr lang="it-CH" sz="5400" b="1">
                <a:solidFill>
                  <a:srgbClr val="FFFF00"/>
                </a:solidFill>
              </a:rPr>
              <a:t>danno scampato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94DE3A-DC2F-4DA4-92B1-B7D6733DE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1631"/>
            <a:ext cx="10515600" cy="2605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CH" sz="4000"/>
              <a:t>Vi auguriamo in bocca al lupo e una guida sicura</a:t>
            </a:r>
          </a:p>
          <a:p>
            <a:pPr marL="0" indent="0" algn="ctr">
              <a:buNone/>
            </a:pPr>
            <a:endParaRPr lang="de-CH" sz="4000" dirty="0"/>
          </a:p>
          <a:p>
            <a:pPr marL="0" indent="0" algn="ctr">
              <a:buNone/>
            </a:pPr>
            <a:r>
              <a:rPr lang="it-CH" sz="4000"/>
              <a:t> </a:t>
            </a:r>
            <a:r>
              <a:rPr lang="it-CH" sz="4000">
                <a:solidFill>
                  <a:schemeClr val="bg1">
                    <a:lumMod val="65000"/>
                  </a:schemeClr>
                </a:solidFill>
              </a:rPr>
              <a:t>Nome azienda</a:t>
            </a:r>
          </a:p>
        </p:txBody>
      </p:sp>
    </p:spTree>
    <p:extLst>
      <p:ext uri="{BB962C8B-B14F-4D97-AF65-F5344CB8AC3E}">
        <p14:creationId xmlns:p14="http://schemas.microsoft.com/office/powerpoint/2010/main" val="206265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b="1"/>
              <a:t>Regole per la messa in sicurezza del carico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21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Tutte le merci trasportate devono essere messe in sicurezza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Ripartizione uniforme del carico sugli assi e le ruote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Utilizzare mezzi di fissaggio in numero sufficiente </a:t>
            </a:r>
            <a:b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(rispettare peso, forza frenante e centrifuga)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Mettere in sicurezza solo su dispositivi di fissaggio prestabiliti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Segnare lo sbalzo posteriore della merce a partire da una sporgenza di 1 m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it-CH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AB35A245-44AE-4168-91FD-33434F3BD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035993"/>
              </p:ext>
            </p:extLst>
          </p:nvPr>
        </p:nvGraphicFramePr>
        <p:xfrm>
          <a:off x="9030802" y="1690688"/>
          <a:ext cx="2197035" cy="310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849" imgH="11344275" progId="AcroExch.Document.DC">
                  <p:embed/>
                </p:oleObj>
              </mc:Choice>
              <mc:Fallback>
                <p:oleObj name="Acrobat Document" r:id="rId2" imgW="8019849" imgH="11344275" progId="AcroExch.Document.DC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8C217A96-5A76-4B8F-BF8A-00641609FE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30802" y="1690688"/>
                        <a:ext cx="2197035" cy="3107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629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D23BC-44B5-4887-9073-F2E81F16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b="1"/>
              <a:t>Responsabilità nella messa in sicurezza del carico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A35726-87A5-463F-ACB4-0D69F2609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CH"/>
              <a:t>Il conducente è responsabile del carico, obbligo di controllo!</a:t>
            </a:r>
          </a:p>
          <a:p>
            <a:pPr>
              <a:buFontTx/>
              <a:buChar char="-"/>
            </a:pPr>
            <a:endParaRPr lang="de-CH" dirty="0"/>
          </a:p>
          <a:p>
            <a:pPr>
              <a:buFontTx/>
              <a:buChar char="-"/>
            </a:pPr>
            <a:r>
              <a:rPr lang="it-CH"/>
              <a:t>In caso di componenti non visibili la responsabilità è di chi effettua il carico</a:t>
            </a:r>
          </a:p>
          <a:p>
            <a:pPr>
              <a:buFontTx/>
              <a:buChar char="-"/>
            </a:pPr>
            <a:endParaRPr lang="de-CH" dirty="0"/>
          </a:p>
          <a:p>
            <a:pPr>
              <a:buFontTx/>
              <a:buChar char="-"/>
            </a:pPr>
            <a:r>
              <a:rPr lang="it-CH"/>
              <a:t>Ciascun carico, leggero o pesante, piccolo o grande, deve essere messo in sicurezza, anche nel furgone</a:t>
            </a:r>
          </a:p>
          <a:p>
            <a:pPr marL="0" indent="0">
              <a:buNone/>
            </a:pPr>
            <a:endParaRPr lang="de-CH" strike="sngStrike" dirty="0"/>
          </a:p>
          <a:p>
            <a:pPr>
              <a:buFontTx/>
              <a:buChar char="-"/>
            </a:pPr>
            <a:r>
              <a:rPr lang="it-CH"/>
              <a:t>Mettere in sicurezza il carico solo su dispositivi di fissaggio adeguati</a:t>
            </a:r>
          </a:p>
        </p:txBody>
      </p:sp>
    </p:spTree>
    <p:extLst>
      <p:ext uri="{BB962C8B-B14F-4D97-AF65-F5344CB8AC3E}">
        <p14:creationId xmlns:p14="http://schemas.microsoft.com/office/powerpoint/2010/main" val="2014095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46ADA-7609-40B6-975C-80240BD0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5411"/>
          </a:xfrm>
        </p:spPr>
        <p:txBody>
          <a:bodyPr/>
          <a:lstStyle/>
          <a:p>
            <a:r>
              <a:rPr lang="it-CH"/>
              <a:t>Veicolo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5DB71E-3506-4B0D-8C4D-7F6055236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003"/>
            <a:ext cx="10515600" cy="4351338"/>
          </a:xfrm>
        </p:spPr>
        <p:txBody>
          <a:bodyPr>
            <a:normAutofit/>
          </a:bodyPr>
          <a:lstStyle/>
          <a:p>
            <a:r>
              <a:rPr lang="it-CH" sz="2600" dirty="0"/>
              <a:t>Rispettare carico utile, carico rimorchiato e carico verticale riportati nella licenza di circolazione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1B3C59-055F-4E44-AFEE-D1CE8AA3B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782" y="2318625"/>
            <a:ext cx="6323772" cy="410002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4CF5263-4944-46AE-865C-4D9533238FA8}"/>
              </a:ext>
            </a:extLst>
          </p:cNvPr>
          <p:cNvSpPr/>
          <p:nvPr/>
        </p:nvSpPr>
        <p:spPr>
          <a:xfrm>
            <a:off x="5903107" y="4082912"/>
            <a:ext cx="1444700" cy="19452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CAD0269-57E7-4904-901E-79FCF912E263}"/>
              </a:ext>
            </a:extLst>
          </p:cNvPr>
          <p:cNvSpPr/>
          <p:nvPr/>
        </p:nvSpPr>
        <p:spPr>
          <a:xfrm>
            <a:off x="1024034" y="4539375"/>
            <a:ext cx="2740097" cy="8937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9D18D78-241D-4D4B-B843-BB4B42F8E46F}"/>
              </a:ext>
            </a:extLst>
          </p:cNvPr>
          <p:cNvSpPr txBox="1">
            <a:spLocks/>
          </p:cNvSpPr>
          <p:nvPr/>
        </p:nvSpPr>
        <p:spPr>
          <a:xfrm>
            <a:off x="7702928" y="5450889"/>
            <a:ext cx="757491" cy="25745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CH" sz="1200"/>
              <a:t>Carico sul tetto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3B44A90-3014-4AEF-BAF8-11A098526A76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304871" y="5579615"/>
            <a:ext cx="3980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32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5D0DB-98CD-4633-B706-98AF0162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CH" b="1"/>
              <a:t>Veicolo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5419077-FBEE-4C1F-A374-BAC7968544D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CH"/>
              <a:t>Rispettare le indicazioni di carico delle travi del tetto e delle pareti frontali e laterali</a:t>
            </a:r>
          </a:p>
          <a:p>
            <a:pPr>
              <a:buFontTx/>
              <a:buChar char="-"/>
            </a:pPr>
            <a:endParaRPr lang="de-CH" dirty="0"/>
          </a:p>
          <a:p>
            <a:pPr>
              <a:buFontTx/>
              <a:buChar char="-"/>
            </a:pPr>
            <a:r>
              <a:rPr lang="it-CH"/>
              <a:t>Considerare il numero, lo stato e la resistenza del dispositivo di fissaggio</a:t>
            </a:r>
          </a:p>
          <a:p>
            <a:pPr>
              <a:buFontTx/>
              <a:buChar char="-"/>
            </a:pPr>
            <a:endParaRPr lang="de-CH" dirty="0"/>
          </a:p>
          <a:p>
            <a:pPr>
              <a:buFontTx/>
              <a:buChar char="-"/>
            </a:pPr>
            <a:r>
              <a:rPr lang="it-CH"/>
              <a:t>Rivolgersi al produttore in caso di dubbi o indicazioni mancanti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strike="sngStrike" dirty="0"/>
          </a:p>
        </p:txBody>
      </p:sp>
    </p:spTree>
    <p:extLst>
      <p:ext uri="{BB962C8B-B14F-4D97-AF65-F5344CB8AC3E}">
        <p14:creationId xmlns:p14="http://schemas.microsoft.com/office/powerpoint/2010/main" val="209492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36E20-2DE1-4668-9930-FE690FF81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9822"/>
          </a:xfrm>
        </p:spPr>
        <p:txBody>
          <a:bodyPr/>
          <a:lstStyle/>
          <a:p>
            <a:r>
              <a:rPr lang="it-CH" b="1"/>
              <a:t>Ripartizione del carico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47321D-68F7-49EB-AFD9-DEE19749E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48"/>
            <a:ext cx="10515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it-CH"/>
              <a:t>Mantenere il centro di gravità del carico il più basso possibile</a:t>
            </a:r>
          </a:p>
          <a:p>
            <a:pPr>
              <a:buFontTx/>
              <a:buChar char="-"/>
            </a:pPr>
            <a:r>
              <a:rPr lang="it-CH"/>
              <a:t>Posizionare il centro di gravità al centro e sull’asse longitudinale del pianale di carico</a:t>
            </a:r>
          </a:p>
          <a:p>
            <a:pPr>
              <a:buFontTx/>
              <a:buChar char="-"/>
            </a:pPr>
            <a:r>
              <a:rPr lang="it-CH"/>
              <a:t>Con rimorchi: posizionare il centro di gravità poco prima del centro dell’asse centrale (considerare il pericolo di ribaltamento con rimorchio agganciato) </a:t>
            </a:r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0B20A19-109F-42D5-BD7F-4568A0BAA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418" y="4085075"/>
            <a:ext cx="6609494" cy="25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2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CAA4F-E501-4DBA-B79C-27E370B2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b="1"/>
              <a:t>Sbalzo, altezza e larghezza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29E73C-A9A1-4C60-9F96-1E57F83E2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CH"/>
              <a:t>A partire da uno sbalzo di un metro, segnalare chiaramente il carico con un segnale sferico (Triopan, piramide, sacco gonfiabile)</a:t>
            </a:r>
          </a:p>
          <a:p>
            <a:pPr>
              <a:buFontTx/>
              <a:buChar char="-"/>
            </a:pPr>
            <a:r>
              <a:rPr lang="it-CH"/>
              <a:t>L’altezza complessiva non deve essere superiore a 4 m</a:t>
            </a:r>
          </a:p>
          <a:p>
            <a:pPr>
              <a:buFontTx/>
              <a:buChar char="-"/>
            </a:pPr>
            <a:r>
              <a:rPr lang="it-CH"/>
              <a:t>Il carico non deve sporgere lateralmente dal veicolo a motore o dal rimorchio (pianale di carico o cabina di guida, non gli specchietti laterali)</a:t>
            </a:r>
          </a:p>
          <a:p>
            <a:pPr>
              <a:buFontTx/>
              <a:buChar char="-"/>
            </a:pPr>
            <a:r>
              <a:rPr lang="it-CH"/>
              <a:t>In caso di superamento dell’altezza e della larghezza massima per carichi indivisibili è necessaria un’autorizzazione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084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EEDF85F-AD7D-4492-91A3-FC7C08105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45706"/>
            <a:ext cx="8619155" cy="4855094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2D660EB1-39F5-4289-91A3-0D507723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CH" b="1"/>
              <a:t>Sbalzo, altezza e larghezza</a:t>
            </a:r>
          </a:p>
        </p:txBody>
      </p:sp>
    </p:spTree>
    <p:extLst>
      <p:ext uri="{BB962C8B-B14F-4D97-AF65-F5344CB8AC3E}">
        <p14:creationId xmlns:p14="http://schemas.microsoft.com/office/powerpoint/2010/main" val="47645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8BA696-C524-4692-B371-97BEED03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r>
              <a:rPr lang="it-CH" b="1"/>
              <a:t>Metodi di fissaggio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494BA4-1283-4023-843B-F4B0CECEF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1415078"/>
            <a:ext cx="10515600" cy="4351338"/>
          </a:xfrm>
        </p:spPr>
        <p:txBody>
          <a:bodyPr/>
          <a:lstStyle/>
          <a:p>
            <a:r>
              <a:rPr lang="it-CH" b="1"/>
              <a:t>Stivaggio compatto</a:t>
            </a:r>
            <a:r>
              <a:rPr lang="it-CH"/>
              <a:t> (rispettare l’assorbimento di forza della parete frontale, laterale e posteriore)</a:t>
            </a:r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257A62-A9E6-4041-ABB5-1143A24CA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13" y="2692011"/>
            <a:ext cx="8182839" cy="365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58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Microsoft Office PowerPoint</Application>
  <PresentationFormat>Breitbild</PresentationFormat>
  <Paragraphs>66</Paragraphs>
  <Slides>15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Office</vt:lpstr>
      <vt:lpstr>Acrobat Document</vt:lpstr>
      <vt:lpstr>Logo aziendale</vt:lpstr>
      <vt:lpstr>Regole per la messa in sicurezza del carico</vt:lpstr>
      <vt:lpstr>Responsabilità nella messa in sicurezza del carico</vt:lpstr>
      <vt:lpstr>Veicolo</vt:lpstr>
      <vt:lpstr>Veicolo</vt:lpstr>
      <vt:lpstr>Ripartizione del carico</vt:lpstr>
      <vt:lpstr>Sbalzo, altezza e larghezza</vt:lpstr>
      <vt:lpstr>Sbalzo, altezza e larghezza</vt:lpstr>
      <vt:lpstr>Metodi di fissaggio</vt:lpstr>
      <vt:lpstr>Metodi di fissaggio</vt:lpstr>
      <vt:lpstr>Metodi di fissaggio</vt:lpstr>
      <vt:lpstr>Metodi di fissaggio</vt:lpstr>
      <vt:lpstr>Creare buone condizioni</vt:lpstr>
      <vt:lpstr>Test</vt:lpstr>
      <vt:lpstr>Carico ben fissato,  danno scampato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Firmenlogo</dc:title>
  <dc:creator>Daniel Küng</dc:creator>
  <cp:lastModifiedBy>Rolf Döbeli</cp:lastModifiedBy>
  <cp:revision>16</cp:revision>
  <dcterms:created xsi:type="dcterms:W3CDTF">2019-10-02T12:08:48Z</dcterms:created>
  <dcterms:modified xsi:type="dcterms:W3CDTF">2025-03-14T06:17:06Z</dcterms:modified>
</cp:coreProperties>
</file>