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98" r:id="rId8"/>
    <p:sldId id="296" r:id="rId9"/>
    <p:sldId id="297" r:id="rId10"/>
    <p:sldId id="299" r:id="rId11"/>
    <p:sldId id="294" r:id="rId12"/>
    <p:sldId id="269" r:id="rId13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7CAE3D-CEF4-55FB-C49F-1839EDAC16CD}" name="Rolf Döbeli" initials="RD" userId="S::r.doebeli@holzbau-schweiz.ch::0d02a3fe-9706-4516-9585-d6411e0cfd5d" providerId="AD"/>
  <p188:author id="{B15CDEF3-31D6-1E9F-C54F-6828F64EE9A4}" name="Christian Bolliger" initials="CB" userId="fe4824d3ef81a36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07.07.2025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olzbau-schweiz.ch/seitenschut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uva.ch/33017.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suva.ch/33017.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lineexambuilder.com/de/kenntnisse-seitenschutz/exam-538005?PHPSESSID=n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sz="6600" dirty="0">
                <a:solidFill>
                  <a:schemeClr val="accent1"/>
                </a:solidFill>
              </a:rPr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/>
              <a:t>Interne Schulung: Seitenschutz</a:t>
            </a:r>
          </a:p>
          <a:p>
            <a:pPr algn="l"/>
            <a:endParaRPr lang="de-CH" dirty="0"/>
          </a:p>
          <a:p>
            <a:pPr algn="l"/>
            <a:r>
              <a:rPr lang="de-CH" dirty="0">
                <a:hlinkClick r:id="rId2"/>
              </a:rPr>
              <a:t>Plakat Holzbau Vital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488DB5-A4AB-47E0-8425-7B7659A00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13" y="284706"/>
            <a:ext cx="4443151" cy="62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sz="4400" b="1" i="0" u="none" strike="noStrike" baseline="0" dirty="0">
                <a:latin typeface="AvenirLTStd-Book"/>
              </a:rPr>
              <a:t>Seitenschutz: Grundlagen und Verantwortung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184065"/>
            <a:ext cx="9303523" cy="543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CH" sz="2400" b="1" dirty="0"/>
              <a:t>Gesetzliche Grundlagen für den Seitenschutz:</a:t>
            </a:r>
          </a:p>
          <a:p>
            <a:pPr>
              <a:buFontTx/>
              <a:buChar char="-"/>
            </a:pPr>
            <a:r>
              <a:rPr lang="de-CH" sz="2400" dirty="0"/>
              <a:t>Art. 22, 23 </a:t>
            </a:r>
            <a:r>
              <a:rPr lang="de-CH" sz="2400" dirty="0" err="1"/>
              <a:t>BauAV</a:t>
            </a:r>
            <a:r>
              <a:rPr lang="de-CH" sz="2400" dirty="0"/>
              <a:t> </a:t>
            </a:r>
          </a:p>
          <a:p>
            <a:pPr>
              <a:buFontTx/>
              <a:buChar char="-"/>
            </a:pPr>
            <a:r>
              <a:rPr lang="de-CH" sz="2400" dirty="0"/>
              <a:t>EN 13374 Temporäre Seitenschutzsysteme</a:t>
            </a:r>
          </a:p>
          <a:p>
            <a:pPr marL="0" indent="0">
              <a:buNone/>
            </a:pPr>
            <a:r>
              <a:rPr lang="de-CH" sz="2400" b="1" dirty="0"/>
              <a:t>Verantwortung: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400" dirty="0"/>
              <a:t>Der Arbeitgeber ist für den Schutz seiner Mitarbeitenden verantwortlich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400" dirty="0"/>
              <a:t>Seitenschütze sind im Baustellen-Sicherheits- und Gesundheitsschutzkonzept zu planen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400" dirty="0"/>
              <a:t>Für die Errichtung des Seitenschutzes auf der Baustelle ist die baustellenverantwortliche Person, Vorarbeiter, Teamleiter, etc. zuständig </a:t>
            </a:r>
          </a:p>
          <a:p>
            <a:pPr>
              <a:buFontTx/>
              <a:buChar char="-"/>
            </a:pPr>
            <a:r>
              <a:rPr lang="de-CH" sz="2400" dirty="0">
                <a:latin typeface="AvenirLTStd-Book"/>
              </a:rPr>
              <a:t>Seitenschutzsysteme sind gemäss Herstellerangaben zu verwenden</a:t>
            </a:r>
          </a:p>
          <a:p>
            <a:pPr>
              <a:buFontTx/>
              <a:buChar char="-"/>
            </a:pPr>
            <a:r>
              <a:rPr lang="de-CH" sz="2400" dirty="0">
                <a:latin typeface="AvenirLTStd-Book"/>
              </a:rPr>
              <a:t>Benutzer machen täglich eine Sichtkontrolle und  melden Mängel sofort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EF92A5-15AA-26CF-2A26-67634D9F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067" y="1184065"/>
            <a:ext cx="3437178" cy="25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b="1" dirty="0"/>
              <a:t>Seitenschutz ab 2 m Absturzhöhe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5419077-FBEE-4C1F-A374-BAC7968544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143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DE" sz="2400" dirty="0"/>
              <a:t>Arbeitsplätze ab 2m Absturzhöhe sind mit Seitenschutz zu sichern</a:t>
            </a:r>
            <a:endParaRPr lang="de-CH" sz="2400" dirty="0"/>
          </a:p>
          <a:p>
            <a:pPr>
              <a:buFontTx/>
              <a:buChar char="-"/>
            </a:pPr>
            <a:r>
              <a:rPr lang="de-CH" sz="2400" dirty="0"/>
              <a:t>Element-Anschlagmittel werden hinter dem Seitenschutz gelöst</a:t>
            </a:r>
            <a:endParaRPr lang="de-CH" sz="2400" strike="sngStrike" dirty="0"/>
          </a:p>
          <a:p>
            <a:pPr>
              <a:buFontTx/>
              <a:buChar char="-"/>
            </a:pPr>
            <a:r>
              <a:rPr lang="de-CH" sz="2400" dirty="0"/>
              <a:t>Öffnungen bei Treppen, Galerien etc. werden mit einem bleibenden 3- teiligen Seitenschutz gesichert.</a:t>
            </a:r>
          </a:p>
          <a:p>
            <a:pPr>
              <a:buFontTx/>
              <a:buChar char="-"/>
            </a:pPr>
            <a:r>
              <a:rPr lang="de-CH" sz="2400" dirty="0"/>
              <a:t>Bei Dächern ab 10° Neigung muss der traufseitige Seitenschutz dynamischen Belastungen standhalten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trike="sngStrik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C0C61C-543E-421C-9C51-7515B2E6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94" y="1825625"/>
            <a:ext cx="2228619" cy="38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B1105-1996-DC07-6E77-5ED4F8AD0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F80F2-9FA1-9460-13AE-4F9DAD0D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1" i="0" u="none" strike="noStrike" baseline="0" dirty="0">
                <a:latin typeface="AvenirLTStd-Book"/>
              </a:rPr>
              <a:t>Anforderungen an den Seitenschutz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D7FB2A-BAF5-6CD5-2588-6816AC3ABA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636260"/>
            <a:ext cx="7544119" cy="413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CH" sz="2400" dirty="0"/>
              <a:t>Ab einer Absturzhöhe von 2,0 m ist ein dreiteiliger Seitenschutz zu erstellen.</a:t>
            </a:r>
          </a:p>
          <a:p>
            <a:pPr>
              <a:buFontTx/>
              <a:buChar char="-"/>
            </a:pPr>
            <a:r>
              <a:rPr lang="de-CH" sz="2400" dirty="0"/>
              <a:t>Der Seitenschutz besteht aus </a:t>
            </a:r>
            <a:r>
              <a:rPr lang="de-CH" sz="2400" dirty="0" err="1"/>
              <a:t>Geländerholm</a:t>
            </a:r>
            <a:r>
              <a:rPr lang="de-CH" sz="2400" dirty="0"/>
              <a:t>, Zwischenholm(en), Bordbrett und Pfosten. </a:t>
            </a:r>
          </a:p>
          <a:p>
            <a:pPr>
              <a:buFontTx/>
              <a:buChar char="-"/>
            </a:pPr>
            <a:r>
              <a:rPr lang="de-CH" sz="2400" dirty="0"/>
              <a:t>Die Abmessungen der Holzquerschnitte (Massivholz) für </a:t>
            </a:r>
            <a:r>
              <a:rPr lang="de-CH" sz="2400" dirty="0" err="1"/>
              <a:t>Geländerholm</a:t>
            </a:r>
            <a:r>
              <a:rPr lang="de-CH" sz="2400" dirty="0"/>
              <a:t> und Zwischenholm betragen mindestens 125 × 27 mm bei einem Pfostenabstand von  maximal 2,50 m.</a:t>
            </a:r>
          </a:p>
          <a:p>
            <a:pPr>
              <a:buFontTx/>
              <a:buChar char="-"/>
            </a:pPr>
            <a:r>
              <a:rPr lang="de-CH" sz="2400" dirty="0"/>
              <a:t>Bei rotweissen Latten beträgt der Minimal-Querschnitt</a:t>
            </a:r>
            <a:br>
              <a:rPr lang="de-CH" sz="2400" dirty="0"/>
            </a:br>
            <a:r>
              <a:rPr lang="de-CH" sz="2400" dirty="0"/>
              <a:t>20 × 140 mm beim einem Pfostenabstand von maximalen 2,10 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1E9DB0-4E26-0E55-A03B-FF1C1801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936" y="897278"/>
            <a:ext cx="3080084" cy="56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1" i="0" u="none" strike="noStrike" baseline="0" dirty="0">
                <a:latin typeface="AvenirLTStd-Book"/>
              </a:rPr>
              <a:t>Seitenschutz Systeme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4" y="1560060"/>
            <a:ext cx="6164243" cy="25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CH" sz="2400" dirty="0"/>
              <a:t>Seitenschutzsysteme und eigens hergestellte Seitenschütze müssen nachweislich der Norm EN13374 entsprechen, siehe Factsheet </a:t>
            </a:r>
            <a:r>
              <a:rPr lang="de-CH" sz="2400" dirty="0">
                <a:hlinkClick r:id="rId2"/>
              </a:rPr>
              <a:t>www.suva.ch/33017.d</a:t>
            </a:r>
            <a:endParaRPr lang="de-CH" sz="2400" dirty="0"/>
          </a:p>
          <a:p>
            <a:pPr>
              <a:buFontTx/>
              <a:buChar char="-"/>
            </a:pPr>
            <a:r>
              <a:rPr lang="de-CH" sz="2400" dirty="0"/>
              <a:t>Auch Rahmen, Gitter und Netze sind unter Einhaltung der Bauarbeitenverordnung und der Norm SN EN 13374 zulässig.</a:t>
            </a:r>
          </a:p>
        </p:txBody>
      </p:sp>
      <p:pic>
        <p:nvPicPr>
          <p:cNvPr id="10" name="Grafik 9" descr="Ein Bild, das Himmel, draußen, Zaun, Person enthält.&#10;&#10;Automatisch generierte Beschreibung">
            <a:extLst>
              <a:ext uri="{FF2B5EF4-FFF2-40B4-BE49-F238E27FC236}">
                <a16:creationId xmlns:a16="http://schemas.microsoft.com/office/drawing/2014/main" id="{554852A9-3033-C1AD-8B10-1A5F41EC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27" y="1560060"/>
            <a:ext cx="5203710" cy="34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1" i="0" u="none" strike="noStrike" baseline="0" dirty="0">
                <a:latin typeface="AvenirLTStd-Book"/>
              </a:rPr>
              <a:t>Seitenschutz           </a:t>
            </a:r>
            <a:r>
              <a:rPr lang="de-CH" sz="3200" i="0" u="none" strike="noStrike" baseline="0" dirty="0">
                <a:latin typeface="AvenirLTStd-Book"/>
              </a:rPr>
              <a:t>EN 13374 Klasse A </a:t>
            </a:r>
            <a:r>
              <a:rPr lang="de-CH" sz="3200" dirty="0">
                <a:latin typeface="AvenirLTStd-Book"/>
              </a:rPr>
              <a:t>N</a:t>
            </a:r>
            <a:r>
              <a:rPr lang="de-CH" sz="3200" i="0" u="none" strike="noStrike" baseline="0" dirty="0">
                <a:latin typeface="AvenirLTStd-Book"/>
              </a:rPr>
              <a:t>eigung bis 10°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211348"/>
            <a:ext cx="8736962" cy="523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CH" sz="2400" dirty="0"/>
              <a:t>FD = 1,25 kN (125 kg)</a:t>
            </a:r>
          </a:p>
          <a:p>
            <a:pPr>
              <a:buFontTx/>
              <a:buChar char="-"/>
            </a:pPr>
            <a:r>
              <a:rPr lang="de-CH" sz="2400" dirty="0"/>
              <a:t>FT1 = 0,3 kN (30 kg)</a:t>
            </a:r>
          </a:p>
          <a:p>
            <a:pPr>
              <a:buFontTx/>
              <a:buChar char="-"/>
            </a:pPr>
            <a:r>
              <a:rPr lang="de-CH" sz="2400" dirty="0"/>
              <a:t>(max. Durchbiegung 55 mm)</a:t>
            </a:r>
          </a:p>
          <a:p>
            <a:pPr>
              <a:buFontTx/>
              <a:buChar char="-"/>
            </a:pPr>
            <a:r>
              <a:rPr lang="de-CH" sz="2400" dirty="0"/>
              <a:t>FT2 = 0,2 kN (20 kg)</a:t>
            </a:r>
          </a:p>
          <a:p>
            <a:pPr>
              <a:buFontTx/>
              <a:buChar char="-"/>
            </a:pPr>
            <a:r>
              <a:rPr lang="de-CH" sz="2400" dirty="0"/>
              <a:t>(max. Durchbiegung 55 mm)</a:t>
            </a:r>
          </a:p>
          <a:p>
            <a:pPr>
              <a:buFontTx/>
              <a:buChar char="-"/>
            </a:pPr>
            <a:r>
              <a:rPr lang="de-CH" sz="2400" dirty="0"/>
              <a:t>FH1 = 0,3 kN (30 kg)</a:t>
            </a:r>
          </a:p>
          <a:p>
            <a:pPr>
              <a:buFontTx/>
              <a:buChar char="-"/>
            </a:pPr>
            <a:r>
              <a:rPr lang="de-CH" sz="2400" dirty="0"/>
              <a:t>FH2 = 0,3 kN (30 kg)</a:t>
            </a:r>
          </a:p>
          <a:p>
            <a:pPr>
              <a:buFontTx/>
              <a:buChar char="-"/>
            </a:pPr>
            <a:endParaRPr lang="de-CH" sz="2400" dirty="0"/>
          </a:p>
          <a:p>
            <a:pPr>
              <a:buFontTx/>
              <a:buChar char="-"/>
            </a:pPr>
            <a:r>
              <a:rPr lang="de-CH" sz="2400" dirty="0"/>
              <a:t>Alle Bauteile müssen einer Vertikallast von 30 kg von unten nach oben widerstehen.</a:t>
            </a:r>
          </a:p>
          <a:p>
            <a:pPr>
              <a:buFontTx/>
              <a:buChar char="-"/>
            </a:pPr>
            <a:r>
              <a:rPr lang="de-CH" sz="2400" dirty="0"/>
              <a:t>Bei der Prüfung sind die Lasten an der ungünstigsten Stelle anzubringen. Siehe Factsheet </a:t>
            </a:r>
            <a:r>
              <a:rPr lang="de-CH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www.suva.ch/33017.d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C794E3-2A20-0C3B-34EF-F059BD87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74" y="1211348"/>
            <a:ext cx="2658688" cy="47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51995-B203-A2E3-39B2-8742AFADB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78CB4-5C2B-6DD0-E7E5-C67B42D2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1" i="0" u="none" strike="noStrike" baseline="0" dirty="0" err="1">
                <a:latin typeface="AvenirLTStd-Book"/>
              </a:rPr>
              <a:t>Zonenabschrankung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4AEE50-057A-53A6-CD52-479895D4B0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211348"/>
            <a:ext cx="6588860" cy="426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de-DE" sz="24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Die </a:t>
            </a:r>
            <a:r>
              <a:rPr lang="de-DE" sz="2400" dirty="0" err="1"/>
              <a:t>Zonenabschrankung</a:t>
            </a:r>
            <a:r>
              <a:rPr lang="de-DE" sz="2400" dirty="0"/>
              <a:t> ist eine temporäre Sicherung, die den Zugang zu einer Absturzkante verhindert.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Der Abstand des </a:t>
            </a:r>
            <a:r>
              <a:rPr lang="de-DE" sz="2400" dirty="0" err="1"/>
              <a:t>Zonenabschrankung</a:t>
            </a:r>
            <a:r>
              <a:rPr lang="de-DE" sz="2400" dirty="0"/>
              <a:t> zur Absturzkante beträgt mindestens 2,0 m.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Die </a:t>
            </a:r>
            <a:r>
              <a:rPr lang="de-DE" sz="2400" dirty="0" err="1"/>
              <a:t>Zonenabschrankung</a:t>
            </a:r>
            <a:r>
              <a:rPr lang="de-DE" sz="2400" dirty="0"/>
              <a:t> kann beispielsweise mit Gummisockeln (</a:t>
            </a:r>
            <a:r>
              <a:rPr lang="de-DE" sz="2400" dirty="0" err="1"/>
              <a:t>Elefantenfüsse</a:t>
            </a:r>
            <a:r>
              <a:rPr lang="de-DE" sz="2400" dirty="0"/>
              <a:t>) und rot-</a:t>
            </a:r>
            <a:r>
              <a:rPr lang="de-DE" sz="2400" dirty="0" err="1"/>
              <a:t>weissen</a:t>
            </a:r>
            <a:r>
              <a:rPr lang="de-DE" sz="2400" dirty="0"/>
              <a:t> Absperrlatten erstellt werden.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Die Abschrankung dient auch dem Schutz von anderen Handwerkern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EA6F01-9821-400E-86A0-BA1ABE52A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1792" y="1211347"/>
            <a:ext cx="4054424" cy="34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490633"/>
            <a:ext cx="6002110" cy="1495425"/>
          </a:xfrm>
        </p:spPr>
        <p:txBody>
          <a:bodyPr>
            <a:normAutofit/>
          </a:bodyPr>
          <a:lstStyle/>
          <a:p>
            <a:r>
              <a:rPr lang="de-CH" sz="4000" b="1" dirty="0"/>
              <a:t>Testfragen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79" y="1986058"/>
            <a:ext cx="6002110" cy="37290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 zu Testfragen Seitenschutz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QR-Code zu Testfragen Seitenschutz: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767192-976C-4438-BF50-A721A1C68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" b="1473"/>
          <a:stretch/>
        </p:blipFill>
        <p:spPr>
          <a:xfrm>
            <a:off x="7199440" y="0"/>
            <a:ext cx="4992560" cy="685799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3BB9ED-A81F-4128-ABCD-0DB6014B5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62" y="3404687"/>
            <a:ext cx="3255579" cy="32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rgbClr val="FFFF00"/>
                </a:solidFill>
              </a:rPr>
              <a:t>Mit dem Seitenschutz keine Kante zum Sturz</a:t>
            </a:r>
            <a:endParaRPr lang="de-CH" sz="5400" b="1" dirty="0">
              <a:solidFill>
                <a:srgbClr val="FFFF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/>
              <a:t>Viel Erfolg bei der Umsetzung und eine unfallfreie Zeit wünscht euch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4000" dirty="0"/>
              <a:t> </a:t>
            </a:r>
            <a:r>
              <a:rPr lang="de-CH" sz="4000" dirty="0">
                <a:solidFill>
                  <a:schemeClr val="bg1">
                    <a:lumMod val="65000"/>
                  </a:schemeClr>
                </a:solidFill>
              </a:rPr>
              <a:t>Name Firma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48228AEEA84F4A9A7414C2AEB34FDD" ma:contentTypeVersion="19" ma:contentTypeDescription="Ein neues Dokument erstellen." ma:contentTypeScope="" ma:versionID="bdc583e0529f7339560b260841ba5e83">
  <xsd:schema xmlns:xsd="http://www.w3.org/2001/XMLSchema" xmlns:xs="http://www.w3.org/2001/XMLSchema" xmlns:p="http://schemas.microsoft.com/office/2006/metadata/properties" xmlns:ns1="http://schemas.microsoft.com/sharepoint/v3" xmlns:ns2="d9df3362-45a6-4228-8e00-87b06067d131" xmlns:ns3="4a7dab22-db8a-4366-9891-41b50dba3fc1" targetNamespace="http://schemas.microsoft.com/office/2006/metadata/properties" ma:root="true" ma:fieldsID="b02eedc015e828b00b80f24c331f9883" ns1:_="" ns2:_="" ns3:_="">
    <xsd:import namespace="http://schemas.microsoft.com/sharepoint/v3"/>
    <xsd:import namespace="d9df3362-45a6-4228-8e00-87b06067d131"/>
    <xsd:import namespace="4a7dab22-db8a-4366-9891-41b50dba3f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Team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f3362-45a6-4228-8e00-87b06067d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fa4bb20-19c0-46bf-b1f3-9516f930abdd}" ma:internalName="TaxCatchAll" ma:showField="CatchAllData" ma:web="d9df3362-45a6-4228-8e00-87b06067d1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dab22-db8a-4366-9891-41b50dba3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am" ma:index="22" nillable="true" ma:displayName="Team" ma:format="Dropdown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GME"/>
                    <xsd:enumeration value="ALGFD"/>
                    <xsd:enumeration value="ALGHK"/>
                    <xsd:enumeration value="ALGAS"/>
                    <xsd:enumeration value="ALGVE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am xmlns="4a7dab22-db8a-4366-9891-41b50dba3fc1" xsi:nil="true"/>
    <lcf76f155ced4ddcb4097134ff3c332f xmlns="4a7dab22-db8a-4366-9891-41b50dba3fc1">
      <Terms xmlns="http://schemas.microsoft.com/office/infopath/2007/PartnerControls"/>
    </lcf76f155ced4ddcb4097134ff3c332f>
    <_ip_UnifiedCompliancePolicyProperties xmlns="http://schemas.microsoft.com/sharepoint/v3" xsi:nil="true"/>
    <TaxCatchAll xmlns="d9df3362-45a6-4228-8e00-87b06067d1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67A0E-0943-47EE-960D-439DF3516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df3362-45a6-4228-8e00-87b06067d131"/>
    <ds:schemaRef ds:uri="4a7dab22-db8a-4366-9891-41b50dba3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4761C5-72E0-46ED-91C0-35B83F5CDF1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a7dab22-db8a-4366-9891-41b50dba3fc1"/>
    <ds:schemaRef ds:uri="d9df3362-45a6-4228-8e00-87b06067d131"/>
  </ds:schemaRefs>
</ds:datastoreItem>
</file>

<file path=customXml/itemProps3.xml><?xml version="1.0" encoding="utf-8"?>
<ds:datastoreItem xmlns:ds="http://schemas.openxmlformats.org/officeDocument/2006/customXml" ds:itemID="{FB22E34D-87E3-41DB-8C10-B04E745E7B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616167-5668-4e66-acbf-925e81df8b00}" enabled="0" method="" siteId="{98616167-5668-4e66-acbf-925e81df8b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Breitbild</PresentationFormat>
  <Paragraphs>53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AvenirLTStd-Book</vt:lpstr>
      <vt:lpstr>Calibri</vt:lpstr>
      <vt:lpstr>Calibri Light</vt:lpstr>
      <vt:lpstr>Symbol</vt:lpstr>
      <vt:lpstr>Office</vt:lpstr>
      <vt:lpstr>Firmenlogo</vt:lpstr>
      <vt:lpstr>Seitenschutz: Grundlagen und Verantwortung </vt:lpstr>
      <vt:lpstr>Seitenschutz ab 2 m Absturzhöhe</vt:lpstr>
      <vt:lpstr>Anforderungen an den Seitenschutz </vt:lpstr>
      <vt:lpstr>Seitenschutz Systeme </vt:lpstr>
      <vt:lpstr>Seitenschutz           EN 13374 Klasse A Neigung bis 10° </vt:lpstr>
      <vt:lpstr>Zonenabschrankung </vt:lpstr>
      <vt:lpstr>Testfragen</vt:lpstr>
      <vt:lpstr>Mit dem Seitenschutz keine Kante zum Sturz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Rolf Döbeli</cp:lastModifiedBy>
  <cp:revision>82</cp:revision>
  <dcterms:created xsi:type="dcterms:W3CDTF">2019-10-02T12:08:48Z</dcterms:created>
  <dcterms:modified xsi:type="dcterms:W3CDTF">2025-07-07T12:52:37Z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0x0101006A48228AEEA84F4A9A7414C2AEB34FDD</vt:lpwstr>
  </property>
</Properties>
</file>