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78" r:id="rId5"/>
    <p:sldId id="280" r:id="rId6"/>
    <p:sldId id="282" r:id="rId7"/>
    <p:sldId id="288" r:id="rId8"/>
    <p:sldId id="289" r:id="rId9"/>
    <p:sldId id="290" r:id="rId10"/>
    <p:sldId id="292" r:id="rId11"/>
    <p:sldId id="276" r:id="rId12"/>
    <p:sldId id="294" r:id="rId13"/>
    <p:sldId id="269" r:id="rId14"/>
    <p:sldId id="28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A47D-41F9-4AE6-8AD8-0EE70D6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10FAE3-18A1-4020-A852-9134E688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E7468-6EA0-48BD-B654-0E97E85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837B7-847C-4342-A792-CC105A4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4B00E-8D84-4998-A3D5-DC97ED7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E6F0-CB0F-4363-A5A7-7BEF674E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AE5E7A-5F21-4A45-80D4-F857A247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7194C-AE3D-4106-BEB5-C192247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2916-D278-4AD6-B912-FDA75C4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15E33-319C-4B6E-8CC4-B024687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1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B799FA-B51F-460A-8B03-0A7014D8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E263-2758-482A-A524-137948A2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C0EBA-B7AD-46D9-8E88-B738B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F3DCA-0F3B-4A68-8B27-135E931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32643-010A-48CB-A2C6-D1C504E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6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53A9-01E0-4AF3-9E29-BC588505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6AC18-86F8-438D-99EE-BEEA36D6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11038-5930-47F7-BE1F-0EC9787A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90686-D253-4102-B9FC-C791CC7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D38969-5BBF-40EF-BA25-F31FEFD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8826-E555-46E6-97A6-14E722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159AE-A643-4AC2-AA7B-D6BB7F01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5BA8-EF19-4A7B-A1CD-4709003B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D2A4-80C5-4061-9778-C66C165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D235C-AC0D-41C8-AC86-E095180A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3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94283-0574-49C9-B2A6-FB130CD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200C2-13D8-4D2E-ABE4-C706141E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7CE1F-547F-48BA-B592-41431EE4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D806E-B3EA-4800-8C6B-38099BF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F43AC-0CA1-4423-91CA-7BA8B2E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3C50D-A3C6-4C27-86F3-8734425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2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70FC-8B9E-4B7B-96B0-AF37DC1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E2E2-0B71-41F3-BCF6-049BD12F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20F71-A90B-400A-A821-BF0B1145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4BEDB6-4C6D-406F-B530-EEFD0045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DE734-C421-468A-92A0-8DDDB5C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764B92-8A3E-41C9-AA2C-CFF6A26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3748CF-2677-4B57-A74D-5EEB2C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B97BF-821A-49F2-9E91-E42658F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3FDC-81DB-4F43-BC53-31AF432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68442A-CE8C-4C6A-BADC-0C6B0FB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4E440-AF5F-4F05-9BB3-BB830B2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71A1F-D9D3-48BC-86A8-81A0284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035E-D03F-440D-A720-1569DDD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5AE7A0-DB22-458B-B0D5-1CF603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DBA69-DB3C-4D25-AE3F-9B774136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63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81CF-D130-4BA3-AE74-1617F74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3F6-B5AB-4836-8A88-5F44149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EC485-DBC0-4097-A9D5-9632A69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A1B5-F270-4BF3-A376-61FFA2B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78910-3FA6-45B3-BEBC-B219E63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CC4A55-A410-4C18-94A6-A62A29C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3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1209-CA62-4F6E-A50C-A0109E3F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8A83BF-AD47-4AA5-9A10-59A59644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920217-9C03-46AA-B772-60D85E0A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9309C-B640-4531-94C4-B0E281E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B1F31E-8529-479A-A2AF-2D53BF2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AED30-4B20-4D48-B9F3-5AEB483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69A0A0-2FCF-47BD-8415-37CD8954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E0D5-6228-47C4-9E37-6215B748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84CEB-B889-43BB-BC9C-F2E178B71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BB3B-1B24-45E0-9AF0-783936F1D443}" type="datetimeFigureOut">
              <a:rPr lang="de-CH" smtClean="0"/>
              <a:t>27.04.2026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8159E-DEE0-421B-9FA5-20D7B8D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9796-8C02-44C6-9947-E505FBA9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nlineexambuilder.com/de/nachweis-kenntnisse-im-umgang-mit-altholz/exam-4200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Firmenlogo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Gesundheitsschutz beim Umgang mit Altholz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E058AD-08BE-4EA8-9019-A278440C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0" y="391599"/>
            <a:ext cx="4191812" cy="60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Hygienische Hinweise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82019"/>
            <a:ext cx="10515600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Hautkontakt mit kritischen Materialien durch geeignete Schutzausrüstung (PSA) vermeiden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Reihenfolge beim Ausziehen der Schutzausrüstung beachten: 1. Handschuhe, 2. </a:t>
            </a: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Schutzanzug,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3.  Atemschutz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Im Arbeitsbereich ist das Essen und Trinken, das Aufbewahren von Lebensmitteln und das Rauchen untersagt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 genügend Raumlüftung ins Freie achten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Verunreinigung anderer Räume durch Querbelüftung vermeiden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Arbeitskleidung separat von andere Kleidung aufbewahren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Hautschutz-, Hautreinigungs- und Hautpflegemittel verwenden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853D8-21B8-4188-870E-CB8D95BD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394" y="4203032"/>
            <a:ext cx="1246406" cy="20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4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8466C-D22D-4FEA-80D1-141B43E3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latin typeface="Arial" panose="020B0604020202020204" pitchFamily="34" charset="0"/>
                <a:cs typeface="Arial" panose="020B0604020202020204" pitchFamily="34" charset="0"/>
              </a:rPr>
              <a:t>Regeln zum Umgang mit Altholz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17DEA-17BE-4064-8FD6-13B5A4356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Sachgerechte Entfernung der belasteten Staubschicht 				       (Staub und Schmutz aufsaugen, nicht wischen)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Angepasstes Bearbeitungsverfahren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Geeignete Geräte verwenden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Belastetet Bereiche abgrenzen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Genügende Raumlüftung ins Freie erstellen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Atemwege und Haut mit geeigneter PSA schützen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844034-C47C-44A8-9C39-C7C2B48E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190" y="2282092"/>
            <a:ext cx="2955609" cy="38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E9D21-CF89-4FD7-9318-C57B3B5C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Testfragen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00C003-DBC7-4429-BF2C-AC2F59819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>
                <a:hlinkClick r:id="rId2"/>
              </a:rPr>
              <a:t>Link zu Testfragen Umgang mit Altholz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589337-A6F3-4B05-98CD-FAF69DD7B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29812"/>
            <a:ext cx="2892490" cy="28924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C0B64E-3076-499A-B62F-67945FC0B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817" y="681038"/>
            <a:ext cx="3876001" cy="56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39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de-CH" b="1" dirty="0">
                <a:solidFill>
                  <a:srgbClr val="FFFF00"/>
                </a:solidFill>
              </a:rPr>
              <a:t>Bei altem Schmutz braucht es guten Schutz!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631"/>
            <a:ext cx="10515600" cy="260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4000" dirty="0"/>
              <a:t>Viel Erfolg in der Umsetzung wünscht euch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de-CH" sz="4000" dirty="0"/>
              <a:t> </a:t>
            </a:r>
            <a:r>
              <a:rPr lang="de-CH" sz="4000" dirty="0">
                <a:solidFill>
                  <a:schemeClr val="bg1">
                    <a:lumMod val="65000"/>
                  </a:schemeClr>
                </a:solidFill>
              </a:rPr>
              <a:t>Name Firma</a:t>
            </a:r>
          </a:p>
        </p:txBody>
      </p:sp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Arbeitsplatzgrenzwert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97102"/>
            <a:ext cx="10515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rbeitsplatz-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renz-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ert, AGW (früher MAK: 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aximale-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rbeitsplatz-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onzentration), gibt an, wieviel Staub sich Maximal in der Luft befinden darf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 niedriger der AGW, desto gefährlicher der Staub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Stäube mit einem Maximalen AGW von 0.1mg/m</a:t>
            </a:r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sind in der Regel krebserzeugend oder enthalten Krankheitserreger, dazu gehören auch mit Holzschutzmittel belastete Stäube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Staubarten werden zusammengefasst und in Staubklassen L, M und H eingeteilt</a:t>
            </a:r>
          </a:p>
        </p:txBody>
      </p:sp>
    </p:spTree>
    <p:extLst>
      <p:ext uri="{BB962C8B-B14F-4D97-AF65-F5344CB8AC3E}">
        <p14:creationId xmlns:p14="http://schemas.microsoft.com/office/powerpoint/2010/main" val="410564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Fakten zu Imprägnierungsmittel auf Altholz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Holzschutzmittel bleiben im Holz bestehen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Auch die Staubschichten sind mit Holzschutzmittel belastet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Holzschutzmittel wirken meist krebserregend (kanzerogen)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Holzschutzmittel werden über die Atemwege und die Haut vom Körper aufgenommen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Bei Sanierungsarbeiten zirkuliert der Grossteil des belasteten Staubes in der Luft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endParaRPr lang="de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3962E9-F658-4F1B-A213-45C4A82C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631" y="1690688"/>
            <a:ext cx="1127169" cy="11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Warum ist Staub gefährlich?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65204"/>
            <a:ext cx="10515600" cy="350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Feinstaub ist zu klein, um von den Nasenhärchen und Schleimhäuten gefiltert zu werden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Belasteter Feinstaub kann Vergiftungen oder Erkrankungen wie Asthma, Bronchitis, Lungen-, Mund-, Rachen- und Nasenschleimhautkrebs hervorrufen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Holzschutzmittel enthalten krebserzeugende Stoffe wie Lindan, PCB, chlorierte aromatische Stoffe, Benzo(a)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pyren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usw. belastet, die alle krebserzeugend sind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Auch Asbest- und Quarzstaub sind besonders gefährlich und gelten als krebserzeugend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Gut zu wissen: Auch Holzstaub kann langfristig zu Erkrankungen führen</a:t>
            </a:r>
          </a:p>
        </p:txBody>
      </p:sp>
    </p:spTree>
    <p:extLst>
      <p:ext uri="{BB962C8B-B14F-4D97-AF65-F5344CB8AC3E}">
        <p14:creationId xmlns:p14="http://schemas.microsoft.com/office/powerpoint/2010/main" val="91105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Schutzmassnahmen beim Arbeiten mit Altholz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82019"/>
            <a:ext cx="10515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Mitarbeiter instruieren und auf Gefahren hinweisen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Bauablauf optimieren (zuerst Reinigen, dann Arbeiten ausführen)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Geeignete Geräte verwenden (Maschinen mit Absaugvorrichtung)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Bearbeitungsverfahren anpassen (Reinigungstechniken wie Trockeneisstrahlen verwenden,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grosse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Flächen vom Spezialisten reinigen lassen)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Belastete Bereiche abgrenzen (keine zusätzlichen Personen im belasteten Bereich)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Ausreichende Belüftung ins Freie (keine weitere Verschmutzung des Gebäudes durch Querlüftung durch andere Räume)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Geeignete Schutzausrüstung tragen (Atemwege und Haut schützen)</a:t>
            </a:r>
          </a:p>
        </p:txBody>
      </p:sp>
    </p:spTree>
    <p:extLst>
      <p:ext uri="{BB962C8B-B14F-4D97-AF65-F5344CB8AC3E}">
        <p14:creationId xmlns:p14="http://schemas.microsoft.com/office/powerpoint/2010/main" val="281899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Geeignete Geräte, Industriestaubsauger Staubklasse 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44176"/>
            <a:ext cx="10515600" cy="491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Holzschutzmittel belasteter Staub und Schmutz nur mit Industriestaubsauger Staubklasse H entfernen, nicht wischen oder abblasen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mit Holzschutzmittel belasteten Bereichen nur Industriestaubsauger mit der Staubklasse H einsetzen, auch bei Handmaschinen mit Quellenabsaugung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Filtersack des Staubsaugers gut verschliessen und fachgerecht entsorgen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Auch bei Arbeiten mit dem Staubsauger die erforderliche Schutzausrüstung tragen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Nebst einer höheren Schutzklasse des Staubfilters müssen geeignete Industriestaubsauger für die Staubklasse H auch folgende Kriterien erfüllen:</a:t>
            </a:r>
          </a:p>
          <a:p>
            <a:pPr marL="457200" lvl="1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Integrierte Messung der Luftgeschwindigkeit (20 m/s)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Staubfreie Entsorgung (spezielle Staubsäcke)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Filterung: 0,005 % max. Durchlässigkeit des Saugers </a:t>
            </a:r>
          </a:p>
          <a:p>
            <a:pPr marL="0" indent="0"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9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Industriestaubsauger, Staubklassen L, M und H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589D0CF3-5BAB-4BF5-90D4-FD891C959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8210"/>
              </p:ext>
            </p:extLst>
          </p:nvPr>
        </p:nvGraphicFramePr>
        <p:xfrm>
          <a:off x="838200" y="2630905"/>
          <a:ext cx="9863889" cy="212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638">
                  <a:extLst>
                    <a:ext uri="{9D8B030D-6E8A-4147-A177-3AD203B41FA5}">
                      <a16:colId xmlns:a16="http://schemas.microsoft.com/office/drawing/2014/main" val="4280292376"/>
                    </a:ext>
                  </a:extLst>
                </a:gridCol>
                <a:gridCol w="6192251">
                  <a:extLst>
                    <a:ext uri="{9D8B030D-6E8A-4147-A177-3AD203B41FA5}">
                      <a16:colId xmlns:a16="http://schemas.microsoft.com/office/drawing/2014/main" val="1643465848"/>
                    </a:ext>
                  </a:extLst>
                </a:gridCol>
              </a:tblGrid>
              <a:tr h="53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Staubklasse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Spezifikation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98538"/>
                  </a:ext>
                </a:extLst>
              </a:tr>
              <a:tr h="53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 - leicht gefährliche Stäube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Üblicher Hausstaub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4870"/>
                  </a:ext>
                </a:extLst>
              </a:tr>
              <a:tr h="53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– mittel gefährliche Stäube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Metall- und Holzstaub (nicht Eiche + Buche)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06300"/>
                  </a:ext>
                </a:extLst>
              </a:tr>
              <a:tr h="53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– hoch gefährliche Stäube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Holzschutzmittel, Asbest, Schimmel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64324"/>
                  </a:ext>
                </a:extLst>
              </a:tr>
            </a:tbl>
          </a:graphicData>
        </a:graphic>
      </p:graphicFrame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88B7E0F-54F2-4F54-B57C-03D52584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16" y="1786719"/>
            <a:ext cx="10515600" cy="667723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Stäube werden nach ihrer Gesundheitsgefährlichkeit in die Staubklassen L, M und H eingestuft</a:t>
            </a:r>
          </a:p>
          <a:p>
            <a:endParaRPr lang="de-CH" dirty="0"/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1A680C5A-839E-481C-A50E-D473C495E08C}"/>
              </a:ext>
            </a:extLst>
          </p:cNvPr>
          <p:cNvSpPr txBox="1">
            <a:spLocks/>
          </p:cNvSpPr>
          <p:nvPr/>
        </p:nvSpPr>
        <p:spPr>
          <a:xfrm>
            <a:off x="691816" y="5220506"/>
            <a:ext cx="10515600" cy="971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Industriestaubsauger der Staubklasse H ist eine höhere Schutzklasse des Staubfilters, eine Luftgeschwindigkeitsmessung im Gerät und eine staubfreie Entsorgung mit einem speziellen Filtersack vorgeschrieben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546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Bezeichnung und Einsatzgebiet von Atemschutzmasken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FFCED5A0-7A77-43D8-99DD-E4EE551CA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64732"/>
              </p:ext>
            </p:extLst>
          </p:nvPr>
        </p:nvGraphicFramePr>
        <p:xfrm>
          <a:off x="838200" y="2184308"/>
          <a:ext cx="10348494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190">
                  <a:extLst>
                    <a:ext uri="{9D8B030D-6E8A-4147-A177-3AD203B41FA5}">
                      <a16:colId xmlns:a16="http://schemas.microsoft.com/office/drawing/2014/main" val="3459432474"/>
                    </a:ext>
                  </a:extLst>
                </a:gridCol>
                <a:gridCol w="1876926">
                  <a:extLst>
                    <a:ext uri="{9D8B030D-6E8A-4147-A177-3AD203B41FA5}">
                      <a16:colId xmlns:a16="http://schemas.microsoft.com/office/drawing/2014/main" val="1037654450"/>
                    </a:ext>
                  </a:extLst>
                </a:gridCol>
                <a:gridCol w="6621378">
                  <a:extLst>
                    <a:ext uri="{9D8B030D-6E8A-4147-A177-3AD203B41FA5}">
                      <a16:colId xmlns:a16="http://schemas.microsoft.com/office/drawing/2014/main" val="1465962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Klassierung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Einsatzgebiet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9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Atemwegreizende Stoffe wie Mehlstaub, </a:t>
                      </a:r>
                      <a:r>
                        <a:rPr lang="de-CH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Heustaub</a:t>
                      </a: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(für Bau und Industrie eher nicht geeignet)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atemwegsreizende Stoffe wie Holzstaub (nicht bei Buche und Eiche) und Isolationsstaub, die langfristig Schädigungen der Atemwege hervorrufen können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4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Umgang mit krebserregenden Stoffen wie hohe Konzentration von Holzschutzmittel auf Altholz, asbesthaltige Faserzementplatten (Well-, Schiefereternit), Schimmelpilzsporen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72069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DBA5A6A-771F-463C-B067-322182654CF3}"/>
              </a:ext>
            </a:extLst>
          </p:cNvPr>
          <p:cNvSpPr txBox="1">
            <a:spLocks/>
          </p:cNvSpPr>
          <p:nvPr/>
        </p:nvSpPr>
        <p:spPr>
          <a:xfrm>
            <a:off x="671094" y="1292183"/>
            <a:ext cx="105156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Atemschutzmasken werden in die drei FFP-Schutzklassen 1-3 eingeteilt, wobei FFP3 die höchste Schutzstufe aufweist  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2260A63C-78D6-48FA-A1C2-C548149231AF}"/>
              </a:ext>
            </a:extLst>
          </p:cNvPr>
          <p:cNvSpPr txBox="1">
            <a:spLocks/>
          </p:cNvSpPr>
          <p:nvPr/>
        </p:nvSpPr>
        <p:spPr>
          <a:xfrm>
            <a:off x="671094" y="5843862"/>
            <a:ext cx="10515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langandauernden Arbeiten eine Vollmaske mit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Gebläsefiltersystem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tragen</a:t>
            </a:r>
          </a:p>
        </p:txBody>
      </p:sp>
    </p:spTree>
    <p:extLst>
      <p:ext uri="{BB962C8B-B14F-4D97-AF65-F5344CB8AC3E}">
        <p14:creationId xmlns:p14="http://schemas.microsoft.com/office/powerpoint/2010/main" val="35977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Bei Handschuhen zu beachten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44176"/>
            <a:ext cx="10515600" cy="449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Auch über die Haut nimmt der Körper Schadstoffe auf, darum vorgeschriebene, intakte und innen saubere Handschuhe verwenden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Spröde und rissige Haut bietet dem Körper keinen guten Schutz mehr, darum auf die richtige Hautpflege bei Luft- und Wasserdichter Schutzbekleidung achten, wenn nötig mit Pflegecreme unterstützen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Luft- und Wasserdichte Handschuhe nur so lange als nötig tragen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längeren Tragzeiten Baumwollunterziehhandschuhe oder Handschuhe mit Trikot tragen und die Haut mit einer Pflegecreme einreiben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Handschuhe so ausziehen, dass mit der verschmutzten,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äusseren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Oberfläche kein Hautkontakt stattfindet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17B56A-8F67-48BD-8B44-E811FC2D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825" y="330407"/>
            <a:ext cx="9429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Einwegschutzanzug gegen gefährliche Stäube (PSA-Kat. 3, Typ 5/6)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44176"/>
            <a:ext cx="10515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Innere Oberfläche des Anzuges beim Anziehen nicht verschmutzen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Verunreinigte Anzüge sofort nach dem Verlassen belasteter Bereiche ausziehen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Schutzanzug so ausziehen, dass mit der verschmutzten,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äusseren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Oberfläche kein Haut- und Kleiderkontakt stattfindet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Schutzanzug nur einmal verwenden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61C9D6-876B-43FB-831F-63D7480A3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843" y="4137285"/>
            <a:ext cx="1888958" cy="20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Breitbild</PresentationFormat>
  <Paragraphs>132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</vt:lpstr>
      <vt:lpstr>Firmenlogo</vt:lpstr>
      <vt:lpstr>Fakten zu Imprägnierungsmittel auf Altholz</vt:lpstr>
      <vt:lpstr>Warum ist Staub gefährlich?</vt:lpstr>
      <vt:lpstr>Schutzmassnahmen beim Arbeiten mit Altholz</vt:lpstr>
      <vt:lpstr>Geeignete Geräte, Industriestaubsauger Staubklasse H</vt:lpstr>
      <vt:lpstr>Industriestaubsauger, Staubklassen L, M und H</vt:lpstr>
      <vt:lpstr>Bezeichnung und Einsatzgebiet von Atemschutzmasken</vt:lpstr>
      <vt:lpstr>Bei Handschuhen zu beachten</vt:lpstr>
      <vt:lpstr>Einwegschutzanzug gegen gefährliche Stäube (PSA-Kat. 3, Typ 5/6)</vt:lpstr>
      <vt:lpstr>Hygienische Hinweise</vt:lpstr>
      <vt:lpstr>Regeln zum Umgang mit Altholz</vt:lpstr>
      <vt:lpstr>Testfragen</vt:lpstr>
      <vt:lpstr>Bei altem Schmutz braucht es guten Schutz!</vt:lpstr>
      <vt:lpstr>Arbeitsplatzgrenzwert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Rolf Döbeli</cp:lastModifiedBy>
  <cp:revision>88</cp:revision>
  <dcterms:created xsi:type="dcterms:W3CDTF">2019-10-02T12:08:48Z</dcterms:created>
  <dcterms:modified xsi:type="dcterms:W3CDTF">2026-04-27T07:59:13Z</dcterms:modified>
</cp:coreProperties>
</file>